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Lst>
  <p:sldSz cx="18288000" cy="10287000"/>
  <p:notesSz cx="6858000" cy="9144000"/>
  <p:embeddedFontLst>
    <p:embeddedFont>
      <p:font typeface="Sniglet" charset="1" panose="0407050503010002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Garet" charset="1" panose="00000000000000000000"/>
      <p:regular r:id="rId11"/>
    </p:embeddedFont>
    <p:embeddedFont>
      <p:font typeface="Garet Bold" charset="1" panose="00000000000000000000"/>
      <p:regular r:id="rId12"/>
    </p:embeddedFont>
    <p:embeddedFont>
      <p:font typeface="Garet Italics" charset="1" panose="00000000000000000000"/>
      <p:regular r:id="rId13"/>
    </p:embeddedFont>
    <p:embeddedFont>
      <p:font typeface="Garet Bold Italics" charset="1" panose="00000000000000000000"/>
      <p:regular r:id="rId14"/>
    </p:embeddedFont>
    <p:embeddedFont>
      <p:font typeface="HK Grotesk" charset="1" panose="00000500000000000000"/>
      <p:regular r:id="rId15"/>
    </p:embeddedFont>
    <p:embeddedFont>
      <p:font typeface="HK Grotesk Bold" charset="1" panose="00000800000000000000"/>
      <p:regular r:id="rId16"/>
    </p:embeddedFont>
    <p:embeddedFont>
      <p:font typeface="HK Grotesk Italics" charset="1" panose="00000500000000000000"/>
      <p:regular r:id="rId17"/>
    </p:embeddedFont>
    <p:embeddedFont>
      <p:font typeface="HK Grotesk Bold Italics" charset="1" panose="00000800000000000000"/>
      <p:regular r:id="rId18"/>
    </p:embeddedFont>
    <p:embeddedFont>
      <p:font typeface="HK Grotesk Light" charset="1" panose="00000400000000000000"/>
      <p:regular r:id="rId19"/>
    </p:embeddedFont>
    <p:embeddedFont>
      <p:font typeface="HK Grotesk Light Italics" charset="1" panose="00000400000000000000"/>
      <p:regular r:id="rId20"/>
    </p:embeddedFont>
    <p:embeddedFont>
      <p:font typeface="HK Grotesk Medium" charset="1" panose="00000600000000000000"/>
      <p:regular r:id="rId21"/>
    </p:embeddedFont>
    <p:embeddedFont>
      <p:font typeface="HK Grotesk Medium Italics" charset="1" panose="00000600000000000000"/>
      <p:regular r:id="rId22"/>
    </p:embeddedFont>
    <p:embeddedFont>
      <p:font typeface="HK Grotesk Semi-Bold" charset="1" panose="00000700000000000000"/>
      <p:regular r:id="rId23"/>
    </p:embeddedFont>
    <p:embeddedFont>
      <p:font typeface="HK Grotesk Semi-Bold Italics" charset="1" panose="00000700000000000000"/>
      <p:regular r:id="rId24"/>
    </p:embeddedFont>
    <p:embeddedFont>
      <p:font typeface="Muli" charset="1" panose="00000500000000000000"/>
      <p:regular r:id="rId25"/>
    </p:embeddedFont>
    <p:embeddedFont>
      <p:font typeface="Muli Bold" charset="1" panose="00000800000000000000"/>
      <p:regular r:id="rId26"/>
    </p:embeddedFont>
    <p:embeddedFont>
      <p:font typeface="Muli Italics" charset="1" panose="00000500000000000000"/>
      <p:regular r:id="rId27"/>
    </p:embeddedFont>
    <p:embeddedFont>
      <p:font typeface="Muli Bold Italics" charset="1" panose="00000800000000000000"/>
      <p:regular r:id="rId28"/>
    </p:embeddedFont>
    <p:embeddedFont>
      <p:font typeface="Muli Extra-Light" charset="1" panose="00000300000000000000"/>
      <p:regular r:id="rId29"/>
    </p:embeddedFont>
    <p:embeddedFont>
      <p:font typeface="Muli Extra-Light Italics" charset="1" panose="00000300000000000000"/>
      <p:regular r:id="rId30"/>
    </p:embeddedFont>
    <p:embeddedFont>
      <p:font typeface="Muli Light" charset="1" panose="00000400000000000000"/>
      <p:regular r:id="rId31"/>
    </p:embeddedFont>
    <p:embeddedFont>
      <p:font typeface="Muli Light Italics" charset="1" panose="00000400000000000000"/>
      <p:regular r:id="rId32"/>
    </p:embeddedFont>
    <p:embeddedFont>
      <p:font typeface="Muli Semi-Bold" charset="1" panose="00000700000000000000"/>
      <p:regular r:id="rId33"/>
    </p:embeddedFont>
    <p:embeddedFont>
      <p:font typeface="Muli Semi-Bold Italics" charset="1" panose="00000700000000000000"/>
      <p:regular r:id="rId34"/>
    </p:embeddedFont>
    <p:embeddedFont>
      <p:font typeface="Muli Ultra-Bold" charset="1" panose="00000900000000000000"/>
      <p:regular r:id="rId35"/>
    </p:embeddedFont>
    <p:embeddedFont>
      <p:font typeface="Muli Ultra-Bold Italics" charset="1" panose="00000900000000000000"/>
      <p:regular r:id="rId36"/>
    </p:embeddedFont>
    <p:embeddedFont>
      <p:font typeface="Muli Heavy" charset="1" panose="00000A00000000000000"/>
      <p:regular r:id="rId37"/>
    </p:embeddedFont>
    <p:embeddedFont>
      <p:font typeface="Muli Heavy Italics"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55.png" Type="http://schemas.openxmlformats.org/officeDocument/2006/relationships/image"/><Relationship Id="rId19" Target="../media/image56.svg" Type="http://schemas.openxmlformats.org/officeDocument/2006/relationships/image"/><Relationship Id="rId2" Target="../media/image1.png" Type="http://schemas.openxmlformats.org/officeDocument/2006/relationships/image"/><Relationship Id="rId20" Target="../media/image57.png" Type="http://schemas.openxmlformats.org/officeDocument/2006/relationships/image"/><Relationship Id="rId21" Target="../media/image58.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55.png" Type="http://schemas.openxmlformats.org/officeDocument/2006/relationships/image"/><Relationship Id="rId19" Target="../media/image56.svg" Type="http://schemas.openxmlformats.org/officeDocument/2006/relationships/image"/><Relationship Id="rId2" Target="../media/image1.png" Type="http://schemas.openxmlformats.org/officeDocument/2006/relationships/image"/><Relationship Id="rId20" Target="../media/image59.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55.png" Type="http://schemas.openxmlformats.org/officeDocument/2006/relationships/image"/><Relationship Id="rId19" Target="../media/image56.svg" Type="http://schemas.openxmlformats.org/officeDocument/2006/relationships/image"/><Relationship Id="rId2" Target="../media/image1.png" Type="http://schemas.openxmlformats.org/officeDocument/2006/relationships/image"/><Relationship Id="rId20" Target="../media/image60.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18" Target="../media/image3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18.png" Type="http://schemas.openxmlformats.org/officeDocument/2006/relationships/image"/><Relationship Id="rId15" Target="../media/image19.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1.png" Type="http://schemas.openxmlformats.org/officeDocument/2006/relationships/image"/><Relationship Id="rId20" Target="../media/image43.png" Type="http://schemas.openxmlformats.org/officeDocument/2006/relationships/image"/><Relationship Id="rId21" Target="../media/image44.png" Type="http://schemas.openxmlformats.org/officeDocument/2006/relationships/image"/><Relationship Id="rId22" Target="../media/image45.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2.png" Type="http://schemas.openxmlformats.org/officeDocument/2006/relationships/image"/><Relationship Id="rId17" Target="../media/image33.svg" Type="http://schemas.openxmlformats.org/officeDocument/2006/relationships/image"/><Relationship Id="rId18" Target="../media/image48.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15425"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16834" y="7360363"/>
            <a:ext cx="18921667" cy="3315435"/>
            <a:chOff x="0" y="0"/>
            <a:chExt cx="11212840" cy="1964702"/>
          </a:xfrm>
        </p:grpSpPr>
        <p:sp>
          <p:nvSpPr>
            <p:cNvPr name="Freeform 5" id="5"/>
            <p:cNvSpPr/>
            <p:nvPr/>
          </p:nvSpPr>
          <p:spPr>
            <a:xfrm flipH="false" flipV="false" rot="0">
              <a:off x="0" y="0"/>
              <a:ext cx="11212840" cy="1964702"/>
            </a:xfrm>
            <a:custGeom>
              <a:avLst/>
              <a:gdLst/>
              <a:ahLst/>
              <a:cxnLst/>
              <a:rect r="r" b="b" t="t" l="l"/>
              <a:pathLst>
                <a:path h="1964702" w="11212840">
                  <a:moveTo>
                    <a:pt x="0" y="0"/>
                  </a:moveTo>
                  <a:lnTo>
                    <a:pt x="11212840" y="0"/>
                  </a:lnTo>
                  <a:lnTo>
                    <a:pt x="11212840" y="1964702"/>
                  </a:lnTo>
                  <a:lnTo>
                    <a:pt x="0" y="1964702"/>
                  </a:lnTo>
                  <a:close/>
                </a:path>
              </a:pathLst>
            </a:custGeom>
            <a:solidFill>
              <a:srgbClr val="449864"/>
            </a:solidFill>
          </p:spPr>
        </p:sp>
        <p:sp>
          <p:nvSpPr>
            <p:cNvPr name="TextBox 6" id="6"/>
            <p:cNvSpPr txBox="true"/>
            <p:nvPr/>
          </p:nvSpPr>
          <p:spPr>
            <a:xfrm>
              <a:off x="0" y="-19050"/>
              <a:ext cx="11212840" cy="1983752"/>
            </a:xfrm>
            <a:prstGeom prst="rect">
              <a:avLst/>
            </a:prstGeom>
          </p:spPr>
          <p:txBody>
            <a:bodyPr anchor="ctr" rtlCol="false" tIns="50800" lIns="50800" bIns="50800" rIns="50800"/>
            <a:lstStyle/>
            <a:p>
              <a:pPr algn="ctr">
                <a:lnSpc>
                  <a:spcPts val="1399"/>
                </a:lnSpc>
              </a:pPr>
            </a:p>
          </p:txBody>
        </p:sp>
      </p:grpSp>
      <p:sp>
        <p:nvSpPr>
          <p:cNvPr name="Freeform 7" id="7"/>
          <p:cNvSpPr/>
          <p:nvPr/>
        </p:nvSpPr>
        <p:spPr>
          <a:xfrm flipH="true" flipV="false" rot="0">
            <a:off x="9952075" y="1549853"/>
            <a:ext cx="8029664" cy="7708477"/>
          </a:xfrm>
          <a:custGeom>
            <a:avLst/>
            <a:gdLst/>
            <a:ahLst/>
            <a:cxnLst/>
            <a:rect r="r" b="b" t="t" l="l"/>
            <a:pathLst>
              <a:path h="7708477" w="8029664">
                <a:moveTo>
                  <a:pt x="8029664" y="0"/>
                </a:moveTo>
                <a:lnTo>
                  <a:pt x="0" y="0"/>
                </a:lnTo>
                <a:lnTo>
                  <a:pt x="0" y="7708477"/>
                </a:lnTo>
                <a:lnTo>
                  <a:pt x="8029664" y="7708477"/>
                </a:lnTo>
                <a:lnTo>
                  <a:pt x="802966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473935" y="5938466"/>
            <a:ext cx="9164682" cy="3986022"/>
            <a:chOff x="0" y="0"/>
            <a:chExt cx="2227256" cy="968707"/>
          </a:xfrm>
        </p:grpSpPr>
        <p:sp>
          <p:nvSpPr>
            <p:cNvPr name="Freeform 9" id="9"/>
            <p:cNvSpPr/>
            <p:nvPr/>
          </p:nvSpPr>
          <p:spPr>
            <a:xfrm flipH="false" flipV="false" rot="0">
              <a:off x="0" y="0"/>
              <a:ext cx="2227256" cy="968707"/>
            </a:xfrm>
            <a:custGeom>
              <a:avLst/>
              <a:gdLst/>
              <a:ahLst/>
              <a:cxnLst/>
              <a:rect r="r" b="b" t="t" l="l"/>
              <a:pathLst>
                <a:path h="968707" w="2227256">
                  <a:moveTo>
                    <a:pt x="23653" y="0"/>
                  </a:moveTo>
                  <a:lnTo>
                    <a:pt x="2203603" y="0"/>
                  </a:lnTo>
                  <a:cubicBezTo>
                    <a:pt x="2216666" y="0"/>
                    <a:pt x="2227256" y="10590"/>
                    <a:pt x="2227256" y="23653"/>
                  </a:cubicBezTo>
                  <a:lnTo>
                    <a:pt x="2227256" y="945054"/>
                  </a:lnTo>
                  <a:cubicBezTo>
                    <a:pt x="2227256" y="951327"/>
                    <a:pt x="2224764" y="957343"/>
                    <a:pt x="2220328" y="961779"/>
                  </a:cubicBezTo>
                  <a:cubicBezTo>
                    <a:pt x="2215892" y="966215"/>
                    <a:pt x="2209876" y="968707"/>
                    <a:pt x="2203603" y="968707"/>
                  </a:cubicBezTo>
                  <a:lnTo>
                    <a:pt x="23653" y="968707"/>
                  </a:lnTo>
                  <a:cubicBezTo>
                    <a:pt x="10590" y="968707"/>
                    <a:pt x="0" y="958117"/>
                    <a:pt x="0" y="945054"/>
                  </a:cubicBezTo>
                  <a:lnTo>
                    <a:pt x="0" y="23653"/>
                  </a:lnTo>
                  <a:cubicBezTo>
                    <a:pt x="0" y="17380"/>
                    <a:pt x="2492" y="11364"/>
                    <a:pt x="6928" y="6928"/>
                  </a:cubicBezTo>
                  <a:cubicBezTo>
                    <a:pt x="11364" y="2492"/>
                    <a:pt x="17380" y="0"/>
                    <a:pt x="23653" y="0"/>
                  </a:cubicBezTo>
                  <a:close/>
                </a:path>
              </a:pathLst>
            </a:custGeom>
            <a:solidFill>
              <a:srgbClr val="FFFFFF"/>
            </a:solidFill>
            <a:ln w="95250" cap="rnd">
              <a:solidFill>
                <a:srgbClr val="004AAD"/>
              </a:solidFill>
              <a:prstDash val="solid"/>
              <a:round/>
            </a:ln>
          </p:spPr>
        </p:sp>
        <p:sp>
          <p:nvSpPr>
            <p:cNvPr name="TextBox 10" id="10"/>
            <p:cNvSpPr txBox="true"/>
            <p:nvPr/>
          </p:nvSpPr>
          <p:spPr>
            <a:xfrm>
              <a:off x="0" y="-47625"/>
              <a:ext cx="2227256" cy="1016332"/>
            </a:xfrm>
            <a:prstGeom prst="rect">
              <a:avLst/>
            </a:prstGeom>
          </p:spPr>
          <p:txBody>
            <a:bodyPr anchor="ctr" rtlCol="false" tIns="254000" lIns="254000" bIns="254000" rIns="254000"/>
            <a:lstStyle/>
            <a:p>
              <a:pPr algn="just">
                <a:lnSpc>
                  <a:spcPts val="3779"/>
                </a:lnSpc>
              </a:pPr>
              <a:r>
                <a:rPr lang="en-US" sz="2699">
                  <a:solidFill>
                    <a:srgbClr val="000000"/>
                  </a:solidFill>
                  <a:latin typeface="Muli"/>
                </a:rPr>
                <a:t>Kelompok:</a:t>
              </a:r>
            </a:p>
            <a:p>
              <a:pPr algn="just">
                <a:lnSpc>
                  <a:spcPts val="3779"/>
                </a:lnSpc>
              </a:pPr>
              <a:r>
                <a:rPr lang="en-US" sz="2699">
                  <a:solidFill>
                    <a:srgbClr val="000000"/>
                  </a:solidFill>
                  <a:latin typeface="Muli"/>
                </a:rPr>
                <a:t>1. Dominica Ardhinia Sekar W. W. P (G.231.21.0068)</a:t>
              </a:r>
            </a:p>
            <a:p>
              <a:pPr algn="just">
                <a:lnSpc>
                  <a:spcPts val="3779"/>
                </a:lnSpc>
              </a:pPr>
              <a:r>
                <a:rPr lang="en-US" sz="2699">
                  <a:solidFill>
                    <a:srgbClr val="000000"/>
                  </a:solidFill>
                  <a:latin typeface="Muli"/>
                </a:rPr>
                <a:t>2. Ulya Ghani (G.231.21.0103) </a:t>
              </a:r>
            </a:p>
            <a:p>
              <a:pPr algn="just">
                <a:lnSpc>
                  <a:spcPts val="3779"/>
                </a:lnSpc>
              </a:pPr>
              <a:r>
                <a:rPr lang="en-US" sz="2699">
                  <a:solidFill>
                    <a:srgbClr val="000000"/>
                  </a:solidFill>
                  <a:latin typeface="Muli"/>
                </a:rPr>
                <a:t>3. Eliza Cahyaningrum (G.231.21.0110) </a:t>
              </a:r>
            </a:p>
            <a:p>
              <a:pPr algn="just">
                <a:lnSpc>
                  <a:spcPts val="3779"/>
                </a:lnSpc>
              </a:pPr>
              <a:r>
                <a:rPr lang="en-US" sz="2699">
                  <a:solidFill>
                    <a:srgbClr val="000000"/>
                  </a:solidFill>
                  <a:latin typeface="Muli"/>
                </a:rPr>
                <a:t>4. Roudhotul Jannah (G.231.21.0116) </a:t>
              </a:r>
            </a:p>
            <a:p>
              <a:pPr algn="just">
                <a:lnSpc>
                  <a:spcPts val="3779"/>
                </a:lnSpc>
              </a:pPr>
              <a:r>
                <a:rPr lang="en-US" sz="2699">
                  <a:solidFill>
                    <a:srgbClr val="000000"/>
                  </a:solidFill>
                  <a:latin typeface="Muli"/>
                </a:rPr>
                <a:t>5. Windy Karuniasari (G.231.21.0128)</a:t>
              </a:r>
            </a:p>
            <a:p>
              <a:pPr algn="just">
                <a:lnSpc>
                  <a:spcPts val="3779"/>
                </a:lnSpc>
              </a:pPr>
            </a:p>
          </p:txBody>
        </p:sp>
      </p:grpSp>
      <p:sp>
        <p:nvSpPr>
          <p:cNvPr name="Freeform 11" id="11"/>
          <p:cNvSpPr/>
          <p:nvPr/>
        </p:nvSpPr>
        <p:spPr>
          <a:xfrm flipH="false" flipV="false" rot="0">
            <a:off x="9385789" y="9258300"/>
            <a:ext cx="849119" cy="381332"/>
          </a:xfrm>
          <a:custGeom>
            <a:avLst/>
            <a:gdLst/>
            <a:ahLst/>
            <a:cxnLst/>
            <a:rect r="r" b="b" t="t" l="l"/>
            <a:pathLst>
              <a:path h="381332" w="849119">
                <a:moveTo>
                  <a:pt x="0" y="0"/>
                </a:moveTo>
                <a:lnTo>
                  <a:pt x="849119" y="0"/>
                </a:lnTo>
                <a:lnTo>
                  <a:pt x="849119" y="381332"/>
                </a:lnTo>
                <a:lnTo>
                  <a:pt x="0" y="381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473935" y="2511105"/>
            <a:ext cx="8336413" cy="3105144"/>
          </a:xfrm>
          <a:prstGeom prst="rect">
            <a:avLst/>
          </a:prstGeom>
        </p:spPr>
        <p:txBody>
          <a:bodyPr anchor="t" rtlCol="false" tIns="0" lIns="0" bIns="0" rIns="0">
            <a:spAutoFit/>
          </a:bodyPr>
          <a:lstStyle/>
          <a:p>
            <a:pPr>
              <a:lnSpc>
                <a:spcPts val="11999"/>
              </a:lnSpc>
            </a:pPr>
            <a:r>
              <a:rPr lang="en-US" sz="11999">
                <a:solidFill>
                  <a:srgbClr val="000000"/>
                </a:solidFill>
                <a:latin typeface="HK Grotesk Semi-Bold"/>
              </a:rPr>
              <a:t>Metode Naïve bayes</a:t>
            </a:r>
          </a:p>
        </p:txBody>
      </p:sp>
      <p:sp>
        <p:nvSpPr>
          <p:cNvPr name="Freeform 13" id="13"/>
          <p:cNvSpPr/>
          <p:nvPr/>
        </p:nvSpPr>
        <p:spPr>
          <a:xfrm flipH="false" flipV="false" rot="0">
            <a:off x="15736287" y="8209201"/>
            <a:ext cx="843059" cy="843059"/>
          </a:xfrm>
          <a:custGeom>
            <a:avLst/>
            <a:gdLst/>
            <a:ahLst/>
            <a:cxnLst/>
            <a:rect r="r" b="b" t="t" l="l"/>
            <a:pathLst>
              <a:path h="843059" w="843059">
                <a:moveTo>
                  <a:pt x="0" y="0"/>
                </a:moveTo>
                <a:lnTo>
                  <a:pt x="843059" y="0"/>
                </a:lnTo>
                <a:lnTo>
                  <a:pt x="843059" y="843059"/>
                </a:lnTo>
                <a:lnTo>
                  <a:pt x="0" y="8430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305925" y="3895148"/>
            <a:ext cx="707730" cy="707730"/>
          </a:xfrm>
          <a:custGeom>
            <a:avLst/>
            <a:gdLst/>
            <a:ahLst/>
            <a:cxnLst/>
            <a:rect r="r" b="b" t="t" l="l"/>
            <a:pathLst>
              <a:path h="707730" w="707730">
                <a:moveTo>
                  <a:pt x="0" y="0"/>
                </a:moveTo>
                <a:lnTo>
                  <a:pt x="707730" y="0"/>
                </a:lnTo>
                <a:lnTo>
                  <a:pt x="707730" y="707730"/>
                </a:lnTo>
                <a:lnTo>
                  <a:pt x="0" y="7077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2700000">
            <a:off x="16953314" y="5878928"/>
            <a:ext cx="973921" cy="557570"/>
          </a:xfrm>
          <a:custGeom>
            <a:avLst/>
            <a:gdLst/>
            <a:ahLst/>
            <a:cxnLst/>
            <a:rect r="r" b="b" t="t" l="l"/>
            <a:pathLst>
              <a:path h="557570" w="973921">
                <a:moveTo>
                  <a:pt x="0" y="0"/>
                </a:moveTo>
                <a:lnTo>
                  <a:pt x="973922" y="0"/>
                </a:lnTo>
                <a:lnTo>
                  <a:pt x="973922" y="557570"/>
                </a:lnTo>
                <a:lnTo>
                  <a:pt x="0" y="5575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6" id="16"/>
          <p:cNvGrpSpPr/>
          <p:nvPr/>
        </p:nvGrpSpPr>
        <p:grpSpPr>
          <a:xfrm rot="0">
            <a:off x="-623922" y="4909869"/>
            <a:ext cx="1247845" cy="124784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004AAD"/>
              </a:solidFill>
              <a:prstDash val="lgDash"/>
              <a:miter/>
            </a:ln>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1399"/>
                </a:lnSpc>
              </a:pPr>
            </a:p>
          </p:txBody>
        </p:sp>
      </p:grpSp>
      <p:sp>
        <p:nvSpPr>
          <p:cNvPr name="Freeform 19" id="19"/>
          <p:cNvSpPr/>
          <p:nvPr/>
        </p:nvSpPr>
        <p:spPr>
          <a:xfrm flipH="false" flipV="false" rot="0">
            <a:off x="1473935" y="860292"/>
            <a:ext cx="1050076" cy="971483"/>
          </a:xfrm>
          <a:custGeom>
            <a:avLst/>
            <a:gdLst/>
            <a:ahLst/>
            <a:cxnLst/>
            <a:rect r="r" b="b" t="t" l="l"/>
            <a:pathLst>
              <a:path h="971483" w="1050076">
                <a:moveTo>
                  <a:pt x="0" y="0"/>
                </a:moveTo>
                <a:lnTo>
                  <a:pt x="1050076" y="0"/>
                </a:lnTo>
                <a:lnTo>
                  <a:pt x="1050076" y="971483"/>
                </a:lnTo>
                <a:lnTo>
                  <a:pt x="0" y="971483"/>
                </a:lnTo>
                <a:lnTo>
                  <a:pt x="0" y="0"/>
                </a:lnTo>
                <a:close/>
              </a:path>
            </a:pathLst>
          </a:custGeom>
          <a:blipFill>
            <a:blip r:embed="rId14"/>
            <a:stretch>
              <a:fillRect l="0" t="0" r="0" b="-22568"/>
            </a:stretch>
          </a:blipFill>
        </p:spPr>
      </p:sp>
      <p:sp>
        <p:nvSpPr>
          <p:cNvPr name="TextBox 20" id="20"/>
          <p:cNvSpPr txBox="true"/>
          <p:nvPr/>
        </p:nvSpPr>
        <p:spPr>
          <a:xfrm rot="0">
            <a:off x="2715696" y="1094588"/>
            <a:ext cx="6208044" cy="455265"/>
          </a:xfrm>
          <a:prstGeom prst="rect">
            <a:avLst/>
          </a:prstGeom>
        </p:spPr>
        <p:txBody>
          <a:bodyPr anchor="t" rtlCol="false" tIns="0" lIns="0" bIns="0" rIns="0">
            <a:spAutoFit/>
          </a:bodyPr>
          <a:lstStyle/>
          <a:p>
            <a:pPr>
              <a:lnSpc>
                <a:spcPts val="3781"/>
              </a:lnSpc>
              <a:spcBef>
                <a:spcPct val="0"/>
              </a:spcBef>
            </a:pPr>
            <a:r>
              <a:rPr lang="en-US" sz="2701">
                <a:solidFill>
                  <a:srgbClr val="000000"/>
                </a:solidFill>
                <a:latin typeface="Muli"/>
              </a:rPr>
              <a:t>Rekayasa Perangkat Lunak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9665">
            <a:off x="14410249" y="4602322"/>
            <a:ext cx="5275546" cy="4029241"/>
          </a:xfrm>
          <a:custGeom>
            <a:avLst/>
            <a:gdLst/>
            <a:ahLst/>
            <a:cxnLst/>
            <a:rect r="r" b="b" t="t" l="l"/>
            <a:pathLst>
              <a:path h="4029241" w="5275546">
                <a:moveTo>
                  <a:pt x="0" y="0"/>
                </a:moveTo>
                <a:lnTo>
                  <a:pt x="5275546" y="0"/>
                </a:lnTo>
                <a:lnTo>
                  <a:pt x="5275546" y="4029241"/>
                </a:lnTo>
                <a:lnTo>
                  <a:pt x="0" y="4029241"/>
                </a:lnTo>
                <a:lnTo>
                  <a:pt x="0" y="0"/>
                </a:lnTo>
                <a:close/>
              </a:path>
            </a:pathLst>
          </a:custGeom>
          <a:blipFill>
            <a:blip r:embed="rId4">
              <a:extLst>
                <a:ext uri="{96DAC541-7B7A-43D3-8B79-37D633B846F1}">
                  <asvg:svgBlip xmlns:asvg="http://schemas.microsoft.com/office/drawing/2016/SVG/main" r:embed="rId5"/>
                </a:ext>
              </a:extLst>
            </a:blip>
            <a:stretch>
              <a:fillRect l="0" t="-99883" r="-217331" b="-131750"/>
            </a:stretch>
          </a:blipFill>
        </p:spPr>
      </p:sp>
      <p:sp>
        <p:nvSpPr>
          <p:cNvPr name="Freeform 5" id="5"/>
          <p:cNvSpPr/>
          <p:nvPr/>
        </p:nvSpPr>
        <p:spPr>
          <a:xfrm flipH="false" flipV="false" rot="-454839">
            <a:off x="1042851" y="-64839"/>
            <a:ext cx="14163767" cy="11637216"/>
          </a:xfrm>
          <a:custGeom>
            <a:avLst/>
            <a:gdLst/>
            <a:ahLst/>
            <a:cxnLst/>
            <a:rect r="r" b="b" t="t" l="l"/>
            <a:pathLst>
              <a:path h="11637216" w="14163767">
                <a:moveTo>
                  <a:pt x="0" y="0"/>
                </a:moveTo>
                <a:lnTo>
                  <a:pt x="14163767" y="0"/>
                </a:lnTo>
                <a:lnTo>
                  <a:pt x="14163767" y="11637217"/>
                </a:lnTo>
                <a:lnTo>
                  <a:pt x="0" y="11637217"/>
                </a:lnTo>
                <a:lnTo>
                  <a:pt x="0" y="0"/>
                </a:lnTo>
                <a:close/>
              </a:path>
            </a:pathLst>
          </a:custGeom>
          <a:blipFill>
            <a:blip r:embed="rId6">
              <a:extLst>
                <a:ext uri="{96DAC541-7B7A-43D3-8B79-37D633B846F1}">
                  <asvg:svgBlip xmlns:asvg="http://schemas.microsoft.com/office/drawing/2016/SVG/main" r:embed="rId7"/>
                </a:ext>
              </a:extLst>
            </a:blip>
            <a:stretch>
              <a:fillRect l="0" t="0" r="0" b="-21710"/>
            </a:stretch>
          </a:blipFill>
        </p:spPr>
      </p:sp>
      <p:grpSp>
        <p:nvGrpSpPr>
          <p:cNvPr name="Group 6" id="6"/>
          <p:cNvGrpSpPr/>
          <p:nvPr/>
        </p:nvGrpSpPr>
        <p:grpSpPr>
          <a:xfrm rot="0">
            <a:off x="739014" y="439061"/>
            <a:ext cx="16741507" cy="10818959"/>
            <a:chOff x="0" y="0"/>
            <a:chExt cx="1416601" cy="915458"/>
          </a:xfrm>
        </p:grpSpPr>
        <p:sp>
          <p:nvSpPr>
            <p:cNvPr name="Freeform 7" id="7"/>
            <p:cNvSpPr/>
            <p:nvPr/>
          </p:nvSpPr>
          <p:spPr>
            <a:xfrm flipH="false" flipV="false" rot="0">
              <a:off x="0" y="0"/>
              <a:ext cx="1416601" cy="915458"/>
            </a:xfrm>
            <a:custGeom>
              <a:avLst/>
              <a:gdLst/>
              <a:ahLst/>
              <a:cxnLst/>
              <a:rect r="r" b="b" t="t" l="l"/>
              <a:pathLst>
                <a:path h="915458" w="1416601">
                  <a:moveTo>
                    <a:pt x="23122" y="0"/>
                  </a:moveTo>
                  <a:lnTo>
                    <a:pt x="1393479" y="0"/>
                  </a:lnTo>
                  <a:cubicBezTo>
                    <a:pt x="1399611" y="0"/>
                    <a:pt x="1405492" y="2436"/>
                    <a:pt x="1409828" y="6772"/>
                  </a:cubicBezTo>
                  <a:cubicBezTo>
                    <a:pt x="1414164" y="11108"/>
                    <a:pt x="1416601" y="16990"/>
                    <a:pt x="1416601" y="23122"/>
                  </a:cubicBezTo>
                  <a:lnTo>
                    <a:pt x="1416601" y="892336"/>
                  </a:lnTo>
                  <a:cubicBezTo>
                    <a:pt x="1416601" y="905106"/>
                    <a:pt x="1406248" y="915458"/>
                    <a:pt x="1393479" y="915458"/>
                  </a:cubicBezTo>
                  <a:lnTo>
                    <a:pt x="23122" y="915458"/>
                  </a:lnTo>
                  <a:cubicBezTo>
                    <a:pt x="16990" y="915458"/>
                    <a:pt x="11108" y="913022"/>
                    <a:pt x="6772" y="908686"/>
                  </a:cubicBezTo>
                  <a:cubicBezTo>
                    <a:pt x="2436" y="904349"/>
                    <a:pt x="0" y="898468"/>
                    <a:pt x="0" y="892336"/>
                  </a:cubicBezTo>
                  <a:lnTo>
                    <a:pt x="0" y="23122"/>
                  </a:lnTo>
                  <a:cubicBezTo>
                    <a:pt x="0" y="16990"/>
                    <a:pt x="2436" y="11108"/>
                    <a:pt x="6772" y="6772"/>
                  </a:cubicBezTo>
                  <a:cubicBezTo>
                    <a:pt x="11108" y="2436"/>
                    <a:pt x="16990" y="0"/>
                    <a:pt x="23122" y="0"/>
                  </a:cubicBezTo>
                  <a:close/>
                </a:path>
              </a:pathLst>
            </a:custGeom>
            <a:solidFill>
              <a:srgbClr val="449864"/>
            </a:solidFill>
          </p:spPr>
        </p:sp>
        <p:sp>
          <p:nvSpPr>
            <p:cNvPr name="TextBox 8" id="8"/>
            <p:cNvSpPr txBox="true"/>
            <p:nvPr/>
          </p:nvSpPr>
          <p:spPr>
            <a:xfrm>
              <a:off x="0" y="-47625"/>
              <a:ext cx="1416601" cy="963083"/>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566651">
            <a:off x="14444089" y="8371016"/>
            <a:ext cx="4857656" cy="4122091"/>
          </a:xfrm>
          <a:custGeom>
            <a:avLst/>
            <a:gdLst/>
            <a:ahLst/>
            <a:cxnLst/>
            <a:rect r="r" b="b" t="t" l="l"/>
            <a:pathLst>
              <a:path h="4122091" w="4857656">
                <a:moveTo>
                  <a:pt x="0" y="0"/>
                </a:moveTo>
                <a:lnTo>
                  <a:pt x="4857656" y="0"/>
                </a:lnTo>
                <a:lnTo>
                  <a:pt x="4857656" y="4122091"/>
                </a:lnTo>
                <a:lnTo>
                  <a:pt x="0" y="4122091"/>
                </a:lnTo>
                <a:lnTo>
                  <a:pt x="0" y="0"/>
                </a:lnTo>
                <a:close/>
              </a:path>
            </a:pathLst>
          </a:custGeom>
          <a:blipFill>
            <a:blip r:embed="rId8">
              <a:extLst>
                <a:ext uri="{96DAC541-7B7A-43D3-8B79-37D633B846F1}">
                  <asvg:svgBlip xmlns:asvg="http://schemas.microsoft.com/office/drawing/2016/SVG/main" r:embed="rId9"/>
                </a:ext>
              </a:extLst>
            </a:blip>
            <a:stretch>
              <a:fillRect l="-63632" t="0" r="-196965" b="-239183"/>
            </a:stretch>
          </a:blipFill>
        </p:spPr>
      </p:sp>
      <p:sp>
        <p:nvSpPr>
          <p:cNvPr name="Freeform 10" id="10"/>
          <p:cNvSpPr/>
          <p:nvPr/>
        </p:nvSpPr>
        <p:spPr>
          <a:xfrm flipH="false" flipV="false" rot="0">
            <a:off x="11158" y="7489098"/>
            <a:ext cx="2144948" cy="2250105"/>
          </a:xfrm>
          <a:custGeom>
            <a:avLst/>
            <a:gdLst/>
            <a:ahLst/>
            <a:cxnLst/>
            <a:rect r="r" b="b" t="t" l="l"/>
            <a:pathLst>
              <a:path h="2250105" w="2144948">
                <a:moveTo>
                  <a:pt x="0" y="0"/>
                </a:moveTo>
                <a:lnTo>
                  <a:pt x="2144948" y="0"/>
                </a:lnTo>
                <a:lnTo>
                  <a:pt x="2144948" y="2250105"/>
                </a:lnTo>
                <a:lnTo>
                  <a:pt x="0" y="2250105"/>
                </a:lnTo>
                <a:lnTo>
                  <a:pt x="0" y="0"/>
                </a:lnTo>
                <a:close/>
              </a:path>
            </a:pathLst>
          </a:custGeom>
          <a:blipFill>
            <a:blip r:embed="rId10">
              <a:extLst>
                <a:ext uri="{96DAC541-7B7A-43D3-8B79-37D633B846F1}">
                  <asvg:svgBlip xmlns:asvg="http://schemas.microsoft.com/office/drawing/2016/SVG/main" r:embed="rId11"/>
                </a:ext>
              </a:extLst>
            </a:blip>
            <a:stretch>
              <a:fillRect l="0" t="-154183" r="-338751" b="-145813"/>
            </a:stretch>
          </a:blipFill>
        </p:spPr>
      </p:sp>
      <p:sp>
        <p:nvSpPr>
          <p:cNvPr name="Freeform 11" id="11"/>
          <p:cNvSpPr/>
          <p:nvPr/>
        </p:nvSpPr>
        <p:spPr>
          <a:xfrm flipH="false" flipV="false" rot="0">
            <a:off x="16872917" y="3289965"/>
            <a:ext cx="772765" cy="772765"/>
          </a:xfrm>
          <a:custGeom>
            <a:avLst/>
            <a:gdLst/>
            <a:ahLst/>
            <a:cxnLst/>
            <a:rect r="r" b="b" t="t" l="l"/>
            <a:pathLst>
              <a:path h="772765" w="772765">
                <a:moveTo>
                  <a:pt x="0" y="0"/>
                </a:moveTo>
                <a:lnTo>
                  <a:pt x="772766" y="0"/>
                </a:lnTo>
                <a:lnTo>
                  <a:pt x="772766" y="772766"/>
                </a:lnTo>
                <a:lnTo>
                  <a:pt x="0" y="7727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09342" y="3022136"/>
            <a:ext cx="1492975" cy="2398353"/>
          </a:xfrm>
          <a:custGeom>
            <a:avLst/>
            <a:gdLst/>
            <a:ahLst/>
            <a:cxnLst/>
            <a:rect r="r" b="b" t="t" l="l"/>
            <a:pathLst>
              <a:path h="2398353" w="1492975">
                <a:moveTo>
                  <a:pt x="0" y="0"/>
                </a:moveTo>
                <a:lnTo>
                  <a:pt x="1492974" y="0"/>
                </a:lnTo>
                <a:lnTo>
                  <a:pt x="1492974" y="2398353"/>
                </a:lnTo>
                <a:lnTo>
                  <a:pt x="0" y="23983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877692" y="5466669"/>
            <a:ext cx="574200" cy="574200"/>
          </a:xfrm>
          <a:custGeom>
            <a:avLst/>
            <a:gdLst/>
            <a:ahLst/>
            <a:cxnLst/>
            <a:rect r="r" b="b" t="t" l="l"/>
            <a:pathLst>
              <a:path h="574200" w="574200">
                <a:moveTo>
                  <a:pt x="0" y="0"/>
                </a:moveTo>
                <a:lnTo>
                  <a:pt x="574200" y="0"/>
                </a:lnTo>
                <a:lnTo>
                  <a:pt x="574200" y="574201"/>
                </a:lnTo>
                <a:lnTo>
                  <a:pt x="0" y="5742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6872917" y="989915"/>
            <a:ext cx="772765" cy="772765"/>
          </a:xfrm>
          <a:custGeom>
            <a:avLst/>
            <a:gdLst/>
            <a:ahLst/>
            <a:cxnLst/>
            <a:rect r="r" b="b" t="t" l="l"/>
            <a:pathLst>
              <a:path h="772765" w="772765">
                <a:moveTo>
                  <a:pt x="0" y="0"/>
                </a:moveTo>
                <a:lnTo>
                  <a:pt x="772766" y="0"/>
                </a:lnTo>
                <a:lnTo>
                  <a:pt x="772766" y="772766"/>
                </a:lnTo>
                <a:lnTo>
                  <a:pt x="0" y="7727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0">
            <a:off x="6088435" y="541900"/>
            <a:ext cx="10276607" cy="5102867"/>
          </a:xfrm>
          <a:custGeom>
            <a:avLst/>
            <a:gdLst/>
            <a:ahLst/>
            <a:cxnLst/>
            <a:rect r="r" b="b" t="t" l="l"/>
            <a:pathLst>
              <a:path h="5102867" w="10276607">
                <a:moveTo>
                  <a:pt x="0" y="0"/>
                </a:moveTo>
                <a:lnTo>
                  <a:pt x="10276607" y="0"/>
                </a:lnTo>
                <a:lnTo>
                  <a:pt x="10276607" y="5102867"/>
                </a:lnTo>
                <a:lnTo>
                  <a:pt x="0" y="5102867"/>
                </a:lnTo>
                <a:lnTo>
                  <a:pt x="0" y="0"/>
                </a:lnTo>
                <a:close/>
              </a:path>
            </a:pathLst>
          </a:custGeom>
          <a:blipFill>
            <a:blip r:embed="rId20"/>
            <a:stretch>
              <a:fillRect l="0" t="0" r="0" b="0"/>
            </a:stretch>
          </a:blipFill>
        </p:spPr>
      </p:sp>
      <p:sp>
        <p:nvSpPr>
          <p:cNvPr name="Freeform 16" id="16"/>
          <p:cNvSpPr/>
          <p:nvPr/>
        </p:nvSpPr>
        <p:spPr>
          <a:xfrm flipH="false" flipV="false" rot="0">
            <a:off x="6088435" y="5644767"/>
            <a:ext cx="10276607" cy="4391019"/>
          </a:xfrm>
          <a:custGeom>
            <a:avLst/>
            <a:gdLst/>
            <a:ahLst/>
            <a:cxnLst/>
            <a:rect r="r" b="b" t="t" l="l"/>
            <a:pathLst>
              <a:path h="4391019" w="10276607">
                <a:moveTo>
                  <a:pt x="0" y="0"/>
                </a:moveTo>
                <a:lnTo>
                  <a:pt x="10276607" y="0"/>
                </a:lnTo>
                <a:lnTo>
                  <a:pt x="10276607" y="4391019"/>
                </a:lnTo>
                <a:lnTo>
                  <a:pt x="0" y="4391019"/>
                </a:lnTo>
                <a:lnTo>
                  <a:pt x="0" y="0"/>
                </a:lnTo>
                <a:close/>
              </a:path>
            </a:pathLst>
          </a:custGeom>
          <a:blipFill>
            <a:blip r:embed="rId21"/>
            <a:stretch>
              <a:fillRect l="0" t="0" r="0" b="0"/>
            </a:stretch>
          </a:blipFill>
        </p:spPr>
      </p:sp>
      <p:grpSp>
        <p:nvGrpSpPr>
          <p:cNvPr name="Group 17" id="17"/>
          <p:cNvGrpSpPr/>
          <p:nvPr/>
        </p:nvGrpSpPr>
        <p:grpSpPr>
          <a:xfrm rot="5400000">
            <a:off x="2105956" y="-1492872"/>
            <a:ext cx="896031" cy="6634372"/>
            <a:chOff x="0" y="0"/>
            <a:chExt cx="227812" cy="1686764"/>
          </a:xfrm>
        </p:grpSpPr>
        <p:sp>
          <p:nvSpPr>
            <p:cNvPr name="Freeform 18" id="18"/>
            <p:cNvSpPr/>
            <p:nvPr/>
          </p:nvSpPr>
          <p:spPr>
            <a:xfrm flipH="false" flipV="false" rot="0">
              <a:off x="0" y="0"/>
              <a:ext cx="227812" cy="1686764"/>
            </a:xfrm>
            <a:custGeom>
              <a:avLst/>
              <a:gdLst/>
              <a:ahLst/>
              <a:cxnLst/>
              <a:rect r="r" b="b" t="t" l="l"/>
              <a:pathLst>
                <a:path h="1686764" w="227812">
                  <a:moveTo>
                    <a:pt x="113906" y="0"/>
                  </a:moveTo>
                  <a:lnTo>
                    <a:pt x="113906" y="0"/>
                  </a:lnTo>
                  <a:cubicBezTo>
                    <a:pt x="176815" y="0"/>
                    <a:pt x="227812" y="50998"/>
                    <a:pt x="227812" y="113906"/>
                  </a:cubicBezTo>
                  <a:lnTo>
                    <a:pt x="227812" y="1572857"/>
                  </a:lnTo>
                  <a:cubicBezTo>
                    <a:pt x="227812" y="1603067"/>
                    <a:pt x="215812" y="1632040"/>
                    <a:pt x="194450" y="1653401"/>
                  </a:cubicBezTo>
                  <a:cubicBezTo>
                    <a:pt x="173089" y="1674763"/>
                    <a:pt x="144116" y="1686764"/>
                    <a:pt x="113906" y="1686764"/>
                  </a:cubicBezTo>
                  <a:lnTo>
                    <a:pt x="113906" y="1686764"/>
                  </a:lnTo>
                  <a:cubicBezTo>
                    <a:pt x="50998" y="1686764"/>
                    <a:pt x="0" y="1635766"/>
                    <a:pt x="0" y="1572857"/>
                  </a:cubicBezTo>
                  <a:lnTo>
                    <a:pt x="0" y="113906"/>
                  </a:lnTo>
                  <a:cubicBezTo>
                    <a:pt x="0" y="83696"/>
                    <a:pt x="12001" y="54724"/>
                    <a:pt x="33362" y="33362"/>
                  </a:cubicBezTo>
                  <a:cubicBezTo>
                    <a:pt x="54724" y="12001"/>
                    <a:pt x="83696" y="0"/>
                    <a:pt x="113906" y="0"/>
                  </a:cubicBezTo>
                  <a:close/>
                </a:path>
              </a:pathLst>
            </a:custGeom>
            <a:solidFill>
              <a:srgbClr val="E99842"/>
            </a:solidFill>
            <a:ln cap="rnd">
              <a:noFill/>
              <a:prstDash val="solid"/>
              <a:round/>
            </a:ln>
          </p:spPr>
        </p:sp>
        <p:sp>
          <p:nvSpPr>
            <p:cNvPr name="TextBox 19" id="19"/>
            <p:cNvSpPr txBox="true"/>
            <p:nvPr/>
          </p:nvSpPr>
          <p:spPr>
            <a:xfrm>
              <a:off x="0" y="-38100"/>
              <a:ext cx="227812" cy="1724864"/>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550571" y="1669691"/>
            <a:ext cx="4921739" cy="366395"/>
          </a:xfrm>
          <a:prstGeom prst="rect">
            <a:avLst/>
          </a:prstGeom>
        </p:spPr>
        <p:txBody>
          <a:bodyPr anchor="t" rtlCol="false" tIns="0" lIns="0" bIns="0" rIns="0">
            <a:spAutoFit/>
          </a:bodyPr>
          <a:lstStyle/>
          <a:p>
            <a:pPr algn="ctr">
              <a:lnSpc>
                <a:spcPts val="2799"/>
              </a:lnSpc>
            </a:pPr>
            <a:r>
              <a:rPr lang="en-US" sz="2799">
                <a:solidFill>
                  <a:srgbClr val="FFFFFF"/>
                </a:solidFill>
                <a:latin typeface="HK Grotesk Semi-Bold"/>
              </a:rPr>
              <a:t>Pengujian Code Python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9665">
            <a:off x="14410249" y="4602322"/>
            <a:ext cx="5275546" cy="4029241"/>
          </a:xfrm>
          <a:custGeom>
            <a:avLst/>
            <a:gdLst/>
            <a:ahLst/>
            <a:cxnLst/>
            <a:rect r="r" b="b" t="t" l="l"/>
            <a:pathLst>
              <a:path h="4029241" w="5275546">
                <a:moveTo>
                  <a:pt x="0" y="0"/>
                </a:moveTo>
                <a:lnTo>
                  <a:pt x="5275546" y="0"/>
                </a:lnTo>
                <a:lnTo>
                  <a:pt x="5275546" y="4029241"/>
                </a:lnTo>
                <a:lnTo>
                  <a:pt x="0" y="4029241"/>
                </a:lnTo>
                <a:lnTo>
                  <a:pt x="0" y="0"/>
                </a:lnTo>
                <a:close/>
              </a:path>
            </a:pathLst>
          </a:custGeom>
          <a:blipFill>
            <a:blip r:embed="rId4">
              <a:extLst>
                <a:ext uri="{96DAC541-7B7A-43D3-8B79-37D633B846F1}">
                  <asvg:svgBlip xmlns:asvg="http://schemas.microsoft.com/office/drawing/2016/SVG/main" r:embed="rId5"/>
                </a:ext>
              </a:extLst>
            </a:blip>
            <a:stretch>
              <a:fillRect l="0" t="-99883" r="-217331" b="-131750"/>
            </a:stretch>
          </a:blipFill>
        </p:spPr>
      </p:sp>
      <p:sp>
        <p:nvSpPr>
          <p:cNvPr name="Freeform 5" id="5"/>
          <p:cNvSpPr/>
          <p:nvPr/>
        </p:nvSpPr>
        <p:spPr>
          <a:xfrm flipH="false" flipV="false" rot="-454839">
            <a:off x="1042851" y="-64839"/>
            <a:ext cx="14163767" cy="11637216"/>
          </a:xfrm>
          <a:custGeom>
            <a:avLst/>
            <a:gdLst/>
            <a:ahLst/>
            <a:cxnLst/>
            <a:rect r="r" b="b" t="t" l="l"/>
            <a:pathLst>
              <a:path h="11637216" w="14163767">
                <a:moveTo>
                  <a:pt x="0" y="0"/>
                </a:moveTo>
                <a:lnTo>
                  <a:pt x="14163767" y="0"/>
                </a:lnTo>
                <a:lnTo>
                  <a:pt x="14163767" y="11637217"/>
                </a:lnTo>
                <a:lnTo>
                  <a:pt x="0" y="11637217"/>
                </a:lnTo>
                <a:lnTo>
                  <a:pt x="0" y="0"/>
                </a:lnTo>
                <a:close/>
              </a:path>
            </a:pathLst>
          </a:custGeom>
          <a:blipFill>
            <a:blip r:embed="rId6">
              <a:extLst>
                <a:ext uri="{96DAC541-7B7A-43D3-8B79-37D633B846F1}">
                  <asvg:svgBlip xmlns:asvg="http://schemas.microsoft.com/office/drawing/2016/SVG/main" r:embed="rId7"/>
                </a:ext>
              </a:extLst>
            </a:blip>
            <a:stretch>
              <a:fillRect l="0" t="0" r="0" b="-21710"/>
            </a:stretch>
          </a:blipFill>
        </p:spPr>
      </p:sp>
      <p:grpSp>
        <p:nvGrpSpPr>
          <p:cNvPr name="Group 6" id="6"/>
          <p:cNvGrpSpPr/>
          <p:nvPr/>
        </p:nvGrpSpPr>
        <p:grpSpPr>
          <a:xfrm rot="0">
            <a:off x="739014" y="439061"/>
            <a:ext cx="16741507" cy="10818959"/>
            <a:chOff x="0" y="0"/>
            <a:chExt cx="1416601" cy="915458"/>
          </a:xfrm>
        </p:grpSpPr>
        <p:sp>
          <p:nvSpPr>
            <p:cNvPr name="Freeform 7" id="7"/>
            <p:cNvSpPr/>
            <p:nvPr/>
          </p:nvSpPr>
          <p:spPr>
            <a:xfrm flipH="false" flipV="false" rot="0">
              <a:off x="0" y="0"/>
              <a:ext cx="1416601" cy="915458"/>
            </a:xfrm>
            <a:custGeom>
              <a:avLst/>
              <a:gdLst/>
              <a:ahLst/>
              <a:cxnLst/>
              <a:rect r="r" b="b" t="t" l="l"/>
              <a:pathLst>
                <a:path h="915458" w="1416601">
                  <a:moveTo>
                    <a:pt x="23122" y="0"/>
                  </a:moveTo>
                  <a:lnTo>
                    <a:pt x="1393479" y="0"/>
                  </a:lnTo>
                  <a:cubicBezTo>
                    <a:pt x="1399611" y="0"/>
                    <a:pt x="1405492" y="2436"/>
                    <a:pt x="1409828" y="6772"/>
                  </a:cubicBezTo>
                  <a:cubicBezTo>
                    <a:pt x="1414164" y="11108"/>
                    <a:pt x="1416601" y="16990"/>
                    <a:pt x="1416601" y="23122"/>
                  </a:cubicBezTo>
                  <a:lnTo>
                    <a:pt x="1416601" y="892336"/>
                  </a:lnTo>
                  <a:cubicBezTo>
                    <a:pt x="1416601" y="905106"/>
                    <a:pt x="1406248" y="915458"/>
                    <a:pt x="1393479" y="915458"/>
                  </a:cubicBezTo>
                  <a:lnTo>
                    <a:pt x="23122" y="915458"/>
                  </a:lnTo>
                  <a:cubicBezTo>
                    <a:pt x="16990" y="915458"/>
                    <a:pt x="11108" y="913022"/>
                    <a:pt x="6772" y="908686"/>
                  </a:cubicBezTo>
                  <a:cubicBezTo>
                    <a:pt x="2436" y="904349"/>
                    <a:pt x="0" y="898468"/>
                    <a:pt x="0" y="892336"/>
                  </a:cubicBezTo>
                  <a:lnTo>
                    <a:pt x="0" y="23122"/>
                  </a:lnTo>
                  <a:cubicBezTo>
                    <a:pt x="0" y="16990"/>
                    <a:pt x="2436" y="11108"/>
                    <a:pt x="6772" y="6772"/>
                  </a:cubicBezTo>
                  <a:cubicBezTo>
                    <a:pt x="11108" y="2436"/>
                    <a:pt x="16990" y="0"/>
                    <a:pt x="23122" y="0"/>
                  </a:cubicBezTo>
                  <a:close/>
                </a:path>
              </a:pathLst>
            </a:custGeom>
            <a:solidFill>
              <a:srgbClr val="449864"/>
            </a:solidFill>
          </p:spPr>
        </p:sp>
        <p:sp>
          <p:nvSpPr>
            <p:cNvPr name="TextBox 8" id="8"/>
            <p:cNvSpPr txBox="true"/>
            <p:nvPr/>
          </p:nvSpPr>
          <p:spPr>
            <a:xfrm>
              <a:off x="0" y="-47625"/>
              <a:ext cx="1416601" cy="963083"/>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566651">
            <a:off x="14444089" y="8371016"/>
            <a:ext cx="4857656" cy="4122091"/>
          </a:xfrm>
          <a:custGeom>
            <a:avLst/>
            <a:gdLst/>
            <a:ahLst/>
            <a:cxnLst/>
            <a:rect r="r" b="b" t="t" l="l"/>
            <a:pathLst>
              <a:path h="4122091" w="4857656">
                <a:moveTo>
                  <a:pt x="0" y="0"/>
                </a:moveTo>
                <a:lnTo>
                  <a:pt x="4857656" y="0"/>
                </a:lnTo>
                <a:lnTo>
                  <a:pt x="4857656" y="4122091"/>
                </a:lnTo>
                <a:lnTo>
                  <a:pt x="0" y="4122091"/>
                </a:lnTo>
                <a:lnTo>
                  <a:pt x="0" y="0"/>
                </a:lnTo>
                <a:close/>
              </a:path>
            </a:pathLst>
          </a:custGeom>
          <a:blipFill>
            <a:blip r:embed="rId8">
              <a:extLst>
                <a:ext uri="{96DAC541-7B7A-43D3-8B79-37D633B846F1}">
                  <asvg:svgBlip xmlns:asvg="http://schemas.microsoft.com/office/drawing/2016/SVG/main" r:embed="rId9"/>
                </a:ext>
              </a:extLst>
            </a:blip>
            <a:stretch>
              <a:fillRect l="-63632" t="0" r="-196965" b="-239183"/>
            </a:stretch>
          </a:blipFill>
        </p:spPr>
      </p:sp>
      <p:sp>
        <p:nvSpPr>
          <p:cNvPr name="Freeform 10" id="10"/>
          <p:cNvSpPr/>
          <p:nvPr/>
        </p:nvSpPr>
        <p:spPr>
          <a:xfrm flipH="false" flipV="false" rot="0">
            <a:off x="11158" y="7489098"/>
            <a:ext cx="2144948" cy="2250105"/>
          </a:xfrm>
          <a:custGeom>
            <a:avLst/>
            <a:gdLst/>
            <a:ahLst/>
            <a:cxnLst/>
            <a:rect r="r" b="b" t="t" l="l"/>
            <a:pathLst>
              <a:path h="2250105" w="2144948">
                <a:moveTo>
                  <a:pt x="0" y="0"/>
                </a:moveTo>
                <a:lnTo>
                  <a:pt x="2144948" y="0"/>
                </a:lnTo>
                <a:lnTo>
                  <a:pt x="2144948" y="2250105"/>
                </a:lnTo>
                <a:lnTo>
                  <a:pt x="0" y="2250105"/>
                </a:lnTo>
                <a:lnTo>
                  <a:pt x="0" y="0"/>
                </a:lnTo>
                <a:close/>
              </a:path>
            </a:pathLst>
          </a:custGeom>
          <a:blipFill>
            <a:blip r:embed="rId10">
              <a:extLst>
                <a:ext uri="{96DAC541-7B7A-43D3-8B79-37D633B846F1}">
                  <asvg:svgBlip xmlns:asvg="http://schemas.microsoft.com/office/drawing/2016/SVG/main" r:embed="rId11"/>
                </a:ext>
              </a:extLst>
            </a:blip>
            <a:stretch>
              <a:fillRect l="0" t="-154183" r="-338751" b="-145813"/>
            </a:stretch>
          </a:blipFill>
        </p:spPr>
      </p:sp>
      <p:sp>
        <p:nvSpPr>
          <p:cNvPr name="Freeform 11" id="11"/>
          <p:cNvSpPr/>
          <p:nvPr/>
        </p:nvSpPr>
        <p:spPr>
          <a:xfrm flipH="false" flipV="false" rot="0">
            <a:off x="17094138" y="3289965"/>
            <a:ext cx="772765" cy="772765"/>
          </a:xfrm>
          <a:custGeom>
            <a:avLst/>
            <a:gdLst/>
            <a:ahLst/>
            <a:cxnLst/>
            <a:rect r="r" b="b" t="t" l="l"/>
            <a:pathLst>
              <a:path h="772765" w="772765">
                <a:moveTo>
                  <a:pt x="0" y="0"/>
                </a:moveTo>
                <a:lnTo>
                  <a:pt x="772766" y="0"/>
                </a:lnTo>
                <a:lnTo>
                  <a:pt x="772766" y="772766"/>
                </a:lnTo>
                <a:lnTo>
                  <a:pt x="0" y="7727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09342" y="3022136"/>
            <a:ext cx="1492975" cy="2398353"/>
          </a:xfrm>
          <a:custGeom>
            <a:avLst/>
            <a:gdLst/>
            <a:ahLst/>
            <a:cxnLst/>
            <a:rect r="r" b="b" t="t" l="l"/>
            <a:pathLst>
              <a:path h="2398353" w="1492975">
                <a:moveTo>
                  <a:pt x="0" y="0"/>
                </a:moveTo>
                <a:lnTo>
                  <a:pt x="1492974" y="0"/>
                </a:lnTo>
                <a:lnTo>
                  <a:pt x="1492974" y="2398353"/>
                </a:lnTo>
                <a:lnTo>
                  <a:pt x="0" y="23983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877692" y="5466669"/>
            <a:ext cx="574200" cy="574200"/>
          </a:xfrm>
          <a:custGeom>
            <a:avLst/>
            <a:gdLst/>
            <a:ahLst/>
            <a:cxnLst/>
            <a:rect r="r" b="b" t="t" l="l"/>
            <a:pathLst>
              <a:path h="574200" w="574200">
                <a:moveTo>
                  <a:pt x="0" y="0"/>
                </a:moveTo>
                <a:lnTo>
                  <a:pt x="574200" y="0"/>
                </a:lnTo>
                <a:lnTo>
                  <a:pt x="574200" y="574201"/>
                </a:lnTo>
                <a:lnTo>
                  <a:pt x="0" y="5742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7177717" y="839776"/>
            <a:ext cx="772765" cy="772765"/>
          </a:xfrm>
          <a:custGeom>
            <a:avLst/>
            <a:gdLst/>
            <a:ahLst/>
            <a:cxnLst/>
            <a:rect r="r" b="b" t="t" l="l"/>
            <a:pathLst>
              <a:path h="772765" w="772765">
                <a:moveTo>
                  <a:pt x="0" y="0"/>
                </a:moveTo>
                <a:lnTo>
                  <a:pt x="772766" y="0"/>
                </a:lnTo>
                <a:lnTo>
                  <a:pt x="772766" y="772765"/>
                </a:lnTo>
                <a:lnTo>
                  <a:pt x="0" y="77276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5" id="15"/>
          <p:cNvGrpSpPr/>
          <p:nvPr/>
        </p:nvGrpSpPr>
        <p:grpSpPr>
          <a:xfrm rot="5400000">
            <a:off x="2105956" y="-1492872"/>
            <a:ext cx="896031" cy="6634372"/>
            <a:chOff x="0" y="0"/>
            <a:chExt cx="227812" cy="1686764"/>
          </a:xfrm>
        </p:grpSpPr>
        <p:sp>
          <p:nvSpPr>
            <p:cNvPr name="Freeform 16" id="16"/>
            <p:cNvSpPr/>
            <p:nvPr/>
          </p:nvSpPr>
          <p:spPr>
            <a:xfrm flipH="false" flipV="false" rot="0">
              <a:off x="0" y="0"/>
              <a:ext cx="227812" cy="1686764"/>
            </a:xfrm>
            <a:custGeom>
              <a:avLst/>
              <a:gdLst/>
              <a:ahLst/>
              <a:cxnLst/>
              <a:rect r="r" b="b" t="t" l="l"/>
              <a:pathLst>
                <a:path h="1686764" w="227812">
                  <a:moveTo>
                    <a:pt x="113906" y="0"/>
                  </a:moveTo>
                  <a:lnTo>
                    <a:pt x="113906" y="0"/>
                  </a:lnTo>
                  <a:cubicBezTo>
                    <a:pt x="176815" y="0"/>
                    <a:pt x="227812" y="50998"/>
                    <a:pt x="227812" y="113906"/>
                  </a:cubicBezTo>
                  <a:lnTo>
                    <a:pt x="227812" y="1572857"/>
                  </a:lnTo>
                  <a:cubicBezTo>
                    <a:pt x="227812" y="1603067"/>
                    <a:pt x="215812" y="1632040"/>
                    <a:pt x="194450" y="1653401"/>
                  </a:cubicBezTo>
                  <a:cubicBezTo>
                    <a:pt x="173089" y="1674763"/>
                    <a:pt x="144116" y="1686764"/>
                    <a:pt x="113906" y="1686764"/>
                  </a:cubicBezTo>
                  <a:lnTo>
                    <a:pt x="113906" y="1686764"/>
                  </a:lnTo>
                  <a:cubicBezTo>
                    <a:pt x="50998" y="1686764"/>
                    <a:pt x="0" y="1635766"/>
                    <a:pt x="0" y="1572857"/>
                  </a:cubicBezTo>
                  <a:lnTo>
                    <a:pt x="0" y="113906"/>
                  </a:lnTo>
                  <a:cubicBezTo>
                    <a:pt x="0" y="83696"/>
                    <a:pt x="12001" y="54724"/>
                    <a:pt x="33362" y="33362"/>
                  </a:cubicBezTo>
                  <a:cubicBezTo>
                    <a:pt x="54724" y="12001"/>
                    <a:pt x="83696" y="0"/>
                    <a:pt x="113906" y="0"/>
                  </a:cubicBezTo>
                  <a:close/>
                </a:path>
              </a:pathLst>
            </a:custGeom>
            <a:solidFill>
              <a:srgbClr val="E99842"/>
            </a:solidFill>
            <a:ln cap="rnd">
              <a:noFill/>
              <a:prstDash val="solid"/>
              <a:round/>
            </a:ln>
          </p:spPr>
        </p:sp>
        <p:sp>
          <p:nvSpPr>
            <p:cNvPr name="TextBox 17" id="17"/>
            <p:cNvSpPr txBox="true"/>
            <p:nvPr/>
          </p:nvSpPr>
          <p:spPr>
            <a:xfrm>
              <a:off x="0" y="-38100"/>
              <a:ext cx="227812" cy="1724864"/>
            </a:xfrm>
            <a:prstGeom prst="rect">
              <a:avLst/>
            </a:prstGeom>
          </p:spPr>
          <p:txBody>
            <a:bodyPr anchor="ctr" rtlCol="false" tIns="50800" lIns="50800" bIns="50800" rIns="50800"/>
            <a:lstStyle/>
            <a:p>
              <a:pPr algn="ctr">
                <a:lnSpc>
                  <a:spcPts val="3359"/>
                </a:lnSpc>
              </a:pPr>
            </a:p>
          </p:txBody>
        </p:sp>
      </p:grpSp>
      <p:sp>
        <p:nvSpPr>
          <p:cNvPr name="Freeform 18" id="18"/>
          <p:cNvSpPr/>
          <p:nvPr/>
        </p:nvSpPr>
        <p:spPr>
          <a:xfrm flipH="false" flipV="false" rot="0">
            <a:off x="6176833" y="1383369"/>
            <a:ext cx="10696084" cy="8074239"/>
          </a:xfrm>
          <a:custGeom>
            <a:avLst/>
            <a:gdLst/>
            <a:ahLst/>
            <a:cxnLst/>
            <a:rect r="r" b="b" t="t" l="l"/>
            <a:pathLst>
              <a:path h="8074239" w="10696084">
                <a:moveTo>
                  <a:pt x="0" y="0"/>
                </a:moveTo>
                <a:lnTo>
                  <a:pt x="10696084" y="0"/>
                </a:lnTo>
                <a:lnTo>
                  <a:pt x="10696084" y="8074239"/>
                </a:lnTo>
                <a:lnTo>
                  <a:pt x="0" y="8074239"/>
                </a:lnTo>
                <a:lnTo>
                  <a:pt x="0" y="0"/>
                </a:lnTo>
                <a:close/>
              </a:path>
            </a:pathLst>
          </a:custGeom>
          <a:blipFill>
            <a:blip r:embed="rId20"/>
            <a:stretch>
              <a:fillRect l="0" t="0" r="0" b="0"/>
            </a:stretch>
          </a:blipFill>
        </p:spPr>
      </p:sp>
      <p:sp>
        <p:nvSpPr>
          <p:cNvPr name="TextBox 19" id="19"/>
          <p:cNvSpPr txBox="true"/>
          <p:nvPr/>
        </p:nvSpPr>
        <p:spPr>
          <a:xfrm rot="0">
            <a:off x="550571" y="1669691"/>
            <a:ext cx="4921739" cy="366395"/>
          </a:xfrm>
          <a:prstGeom prst="rect">
            <a:avLst/>
          </a:prstGeom>
        </p:spPr>
        <p:txBody>
          <a:bodyPr anchor="t" rtlCol="false" tIns="0" lIns="0" bIns="0" rIns="0">
            <a:spAutoFit/>
          </a:bodyPr>
          <a:lstStyle/>
          <a:p>
            <a:pPr algn="ctr">
              <a:lnSpc>
                <a:spcPts val="2799"/>
              </a:lnSpc>
            </a:pPr>
            <a:r>
              <a:rPr lang="en-US" sz="2799">
                <a:solidFill>
                  <a:srgbClr val="FFFFFF"/>
                </a:solidFill>
                <a:latin typeface="HK Grotesk Semi-Bold"/>
              </a:rPr>
              <a:t>Pengujian Code Python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9665">
            <a:off x="14410249" y="4602322"/>
            <a:ext cx="5275546" cy="4029241"/>
          </a:xfrm>
          <a:custGeom>
            <a:avLst/>
            <a:gdLst/>
            <a:ahLst/>
            <a:cxnLst/>
            <a:rect r="r" b="b" t="t" l="l"/>
            <a:pathLst>
              <a:path h="4029241" w="5275546">
                <a:moveTo>
                  <a:pt x="0" y="0"/>
                </a:moveTo>
                <a:lnTo>
                  <a:pt x="5275546" y="0"/>
                </a:lnTo>
                <a:lnTo>
                  <a:pt x="5275546" y="4029241"/>
                </a:lnTo>
                <a:lnTo>
                  <a:pt x="0" y="4029241"/>
                </a:lnTo>
                <a:lnTo>
                  <a:pt x="0" y="0"/>
                </a:lnTo>
                <a:close/>
              </a:path>
            </a:pathLst>
          </a:custGeom>
          <a:blipFill>
            <a:blip r:embed="rId4">
              <a:extLst>
                <a:ext uri="{96DAC541-7B7A-43D3-8B79-37D633B846F1}">
                  <asvg:svgBlip xmlns:asvg="http://schemas.microsoft.com/office/drawing/2016/SVG/main" r:embed="rId5"/>
                </a:ext>
              </a:extLst>
            </a:blip>
            <a:stretch>
              <a:fillRect l="0" t="-99883" r="-217331" b="-131750"/>
            </a:stretch>
          </a:blipFill>
        </p:spPr>
      </p:sp>
      <p:sp>
        <p:nvSpPr>
          <p:cNvPr name="Freeform 5" id="5"/>
          <p:cNvSpPr/>
          <p:nvPr/>
        </p:nvSpPr>
        <p:spPr>
          <a:xfrm flipH="false" flipV="false" rot="-454839">
            <a:off x="1042851" y="-64839"/>
            <a:ext cx="14163767" cy="11637216"/>
          </a:xfrm>
          <a:custGeom>
            <a:avLst/>
            <a:gdLst/>
            <a:ahLst/>
            <a:cxnLst/>
            <a:rect r="r" b="b" t="t" l="l"/>
            <a:pathLst>
              <a:path h="11637216" w="14163767">
                <a:moveTo>
                  <a:pt x="0" y="0"/>
                </a:moveTo>
                <a:lnTo>
                  <a:pt x="14163767" y="0"/>
                </a:lnTo>
                <a:lnTo>
                  <a:pt x="14163767" y="11637217"/>
                </a:lnTo>
                <a:lnTo>
                  <a:pt x="0" y="11637217"/>
                </a:lnTo>
                <a:lnTo>
                  <a:pt x="0" y="0"/>
                </a:lnTo>
                <a:close/>
              </a:path>
            </a:pathLst>
          </a:custGeom>
          <a:blipFill>
            <a:blip r:embed="rId6">
              <a:extLst>
                <a:ext uri="{96DAC541-7B7A-43D3-8B79-37D633B846F1}">
                  <asvg:svgBlip xmlns:asvg="http://schemas.microsoft.com/office/drawing/2016/SVG/main" r:embed="rId7"/>
                </a:ext>
              </a:extLst>
            </a:blip>
            <a:stretch>
              <a:fillRect l="0" t="0" r="0" b="-21710"/>
            </a:stretch>
          </a:blipFill>
        </p:spPr>
      </p:sp>
      <p:grpSp>
        <p:nvGrpSpPr>
          <p:cNvPr name="Group 6" id="6"/>
          <p:cNvGrpSpPr/>
          <p:nvPr/>
        </p:nvGrpSpPr>
        <p:grpSpPr>
          <a:xfrm rot="0">
            <a:off x="739014" y="439061"/>
            <a:ext cx="16741507" cy="10818959"/>
            <a:chOff x="0" y="0"/>
            <a:chExt cx="1416601" cy="915458"/>
          </a:xfrm>
        </p:grpSpPr>
        <p:sp>
          <p:nvSpPr>
            <p:cNvPr name="Freeform 7" id="7"/>
            <p:cNvSpPr/>
            <p:nvPr/>
          </p:nvSpPr>
          <p:spPr>
            <a:xfrm flipH="false" flipV="false" rot="0">
              <a:off x="0" y="0"/>
              <a:ext cx="1416601" cy="915458"/>
            </a:xfrm>
            <a:custGeom>
              <a:avLst/>
              <a:gdLst/>
              <a:ahLst/>
              <a:cxnLst/>
              <a:rect r="r" b="b" t="t" l="l"/>
              <a:pathLst>
                <a:path h="915458" w="1416601">
                  <a:moveTo>
                    <a:pt x="23122" y="0"/>
                  </a:moveTo>
                  <a:lnTo>
                    <a:pt x="1393479" y="0"/>
                  </a:lnTo>
                  <a:cubicBezTo>
                    <a:pt x="1399611" y="0"/>
                    <a:pt x="1405492" y="2436"/>
                    <a:pt x="1409828" y="6772"/>
                  </a:cubicBezTo>
                  <a:cubicBezTo>
                    <a:pt x="1414164" y="11108"/>
                    <a:pt x="1416601" y="16990"/>
                    <a:pt x="1416601" y="23122"/>
                  </a:cubicBezTo>
                  <a:lnTo>
                    <a:pt x="1416601" y="892336"/>
                  </a:lnTo>
                  <a:cubicBezTo>
                    <a:pt x="1416601" y="905106"/>
                    <a:pt x="1406248" y="915458"/>
                    <a:pt x="1393479" y="915458"/>
                  </a:cubicBezTo>
                  <a:lnTo>
                    <a:pt x="23122" y="915458"/>
                  </a:lnTo>
                  <a:cubicBezTo>
                    <a:pt x="16990" y="915458"/>
                    <a:pt x="11108" y="913022"/>
                    <a:pt x="6772" y="908686"/>
                  </a:cubicBezTo>
                  <a:cubicBezTo>
                    <a:pt x="2436" y="904349"/>
                    <a:pt x="0" y="898468"/>
                    <a:pt x="0" y="892336"/>
                  </a:cubicBezTo>
                  <a:lnTo>
                    <a:pt x="0" y="23122"/>
                  </a:lnTo>
                  <a:cubicBezTo>
                    <a:pt x="0" y="16990"/>
                    <a:pt x="2436" y="11108"/>
                    <a:pt x="6772" y="6772"/>
                  </a:cubicBezTo>
                  <a:cubicBezTo>
                    <a:pt x="11108" y="2436"/>
                    <a:pt x="16990" y="0"/>
                    <a:pt x="23122" y="0"/>
                  </a:cubicBezTo>
                  <a:close/>
                </a:path>
              </a:pathLst>
            </a:custGeom>
            <a:solidFill>
              <a:srgbClr val="449864"/>
            </a:solidFill>
          </p:spPr>
        </p:sp>
        <p:sp>
          <p:nvSpPr>
            <p:cNvPr name="TextBox 8" id="8"/>
            <p:cNvSpPr txBox="true"/>
            <p:nvPr/>
          </p:nvSpPr>
          <p:spPr>
            <a:xfrm>
              <a:off x="0" y="-47625"/>
              <a:ext cx="1416601" cy="963083"/>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566651">
            <a:off x="14444089" y="8371016"/>
            <a:ext cx="4857656" cy="4122091"/>
          </a:xfrm>
          <a:custGeom>
            <a:avLst/>
            <a:gdLst/>
            <a:ahLst/>
            <a:cxnLst/>
            <a:rect r="r" b="b" t="t" l="l"/>
            <a:pathLst>
              <a:path h="4122091" w="4857656">
                <a:moveTo>
                  <a:pt x="0" y="0"/>
                </a:moveTo>
                <a:lnTo>
                  <a:pt x="4857656" y="0"/>
                </a:lnTo>
                <a:lnTo>
                  <a:pt x="4857656" y="4122091"/>
                </a:lnTo>
                <a:lnTo>
                  <a:pt x="0" y="4122091"/>
                </a:lnTo>
                <a:lnTo>
                  <a:pt x="0" y="0"/>
                </a:lnTo>
                <a:close/>
              </a:path>
            </a:pathLst>
          </a:custGeom>
          <a:blipFill>
            <a:blip r:embed="rId8">
              <a:extLst>
                <a:ext uri="{96DAC541-7B7A-43D3-8B79-37D633B846F1}">
                  <asvg:svgBlip xmlns:asvg="http://schemas.microsoft.com/office/drawing/2016/SVG/main" r:embed="rId9"/>
                </a:ext>
              </a:extLst>
            </a:blip>
            <a:stretch>
              <a:fillRect l="-63632" t="0" r="-196965" b="-239183"/>
            </a:stretch>
          </a:blipFill>
        </p:spPr>
      </p:sp>
      <p:sp>
        <p:nvSpPr>
          <p:cNvPr name="Freeform 10" id="10"/>
          <p:cNvSpPr/>
          <p:nvPr/>
        </p:nvSpPr>
        <p:spPr>
          <a:xfrm flipH="false" flipV="false" rot="0">
            <a:off x="-735329" y="7964920"/>
            <a:ext cx="2144948" cy="2250105"/>
          </a:xfrm>
          <a:custGeom>
            <a:avLst/>
            <a:gdLst/>
            <a:ahLst/>
            <a:cxnLst/>
            <a:rect r="r" b="b" t="t" l="l"/>
            <a:pathLst>
              <a:path h="2250105" w="2144948">
                <a:moveTo>
                  <a:pt x="0" y="0"/>
                </a:moveTo>
                <a:lnTo>
                  <a:pt x="2144948" y="0"/>
                </a:lnTo>
                <a:lnTo>
                  <a:pt x="2144948" y="2250105"/>
                </a:lnTo>
                <a:lnTo>
                  <a:pt x="0" y="2250105"/>
                </a:lnTo>
                <a:lnTo>
                  <a:pt x="0" y="0"/>
                </a:lnTo>
                <a:close/>
              </a:path>
            </a:pathLst>
          </a:custGeom>
          <a:blipFill>
            <a:blip r:embed="rId10">
              <a:extLst>
                <a:ext uri="{96DAC541-7B7A-43D3-8B79-37D633B846F1}">
                  <asvg:svgBlip xmlns:asvg="http://schemas.microsoft.com/office/drawing/2016/SVG/main" r:embed="rId11"/>
                </a:ext>
              </a:extLst>
            </a:blip>
            <a:stretch>
              <a:fillRect l="0" t="-154183" r="-338751" b="-145813"/>
            </a:stretch>
          </a:blipFill>
        </p:spPr>
      </p:sp>
      <p:sp>
        <p:nvSpPr>
          <p:cNvPr name="Freeform 11" id="11"/>
          <p:cNvSpPr/>
          <p:nvPr/>
        </p:nvSpPr>
        <p:spPr>
          <a:xfrm flipH="false" flipV="false" rot="0">
            <a:off x="17094138" y="3289965"/>
            <a:ext cx="772765" cy="772765"/>
          </a:xfrm>
          <a:custGeom>
            <a:avLst/>
            <a:gdLst/>
            <a:ahLst/>
            <a:cxnLst/>
            <a:rect r="r" b="b" t="t" l="l"/>
            <a:pathLst>
              <a:path h="772765" w="772765">
                <a:moveTo>
                  <a:pt x="0" y="0"/>
                </a:moveTo>
                <a:lnTo>
                  <a:pt x="772766" y="0"/>
                </a:lnTo>
                <a:lnTo>
                  <a:pt x="772766" y="772766"/>
                </a:lnTo>
                <a:lnTo>
                  <a:pt x="0" y="7727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409342" y="3022136"/>
            <a:ext cx="1492975" cy="2398353"/>
          </a:xfrm>
          <a:custGeom>
            <a:avLst/>
            <a:gdLst/>
            <a:ahLst/>
            <a:cxnLst/>
            <a:rect r="r" b="b" t="t" l="l"/>
            <a:pathLst>
              <a:path h="2398353" w="1492975">
                <a:moveTo>
                  <a:pt x="0" y="0"/>
                </a:moveTo>
                <a:lnTo>
                  <a:pt x="1492974" y="0"/>
                </a:lnTo>
                <a:lnTo>
                  <a:pt x="1492974" y="2398353"/>
                </a:lnTo>
                <a:lnTo>
                  <a:pt x="0" y="239835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877692" y="5466669"/>
            <a:ext cx="574200" cy="574200"/>
          </a:xfrm>
          <a:custGeom>
            <a:avLst/>
            <a:gdLst/>
            <a:ahLst/>
            <a:cxnLst/>
            <a:rect r="r" b="b" t="t" l="l"/>
            <a:pathLst>
              <a:path h="574200" w="574200">
                <a:moveTo>
                  <a:pt x="0" y="0"/>
                </a:moveTo>
                <a:lnTo>
                  <a:pt x="574200" y="0"/>
                </a:lnTo>
                <a:lnTo>
                  <a:pt x="574200" y="574201"/>
                </a:lnTo>
                <a:lnTo>
                  <a:pt x="0" y="5742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7177717" y="839776"/>
            <a:ext cx="772765" cy="772765"/>
          </a:xfrm>
          <a:custGeom>
            <a:avLst/>
            <a:gdLst/>
            <a:ahLst/>
            <a:cxnLst/>
            <a:rect r="r" b="b" t="t" l="l"/>
            <a:pathLst>
              <a:path h="772765" w="772765">
                <a:moveTo>
                  <a:pt x="0" y="0"/>
                </a:moveTo>
                <a:lnTo>
                  <a:pt x="772766" y="0"/>
                </a:lnTo>
                <a:lnTo>
                  <a:pt x="772766" y="772765"/>
                </a:lnTo>
                <a:lnTo>
                  <a:pt x="0" y="77276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5" id="15"/>
          <p:cNvGrpSpPr/>
          <p:nvPr/>
        </p:nvGrpSpPr>
        <p:grpSpPr>
          <a:xfrm rot="5400000">
            <a:off x="2182926" y="-2430110"/>
            <a:ext cx="896031" cy="6634372"/>
            <a:chOff x="0" y="0"/>
            <a:chExt cx="227812" cy="1686764"/>
          </a:xfrm>
        </p:grpSpPr>
        <p:sp>
          <p:nvSpPr>
            <p:cNvPr name="Freeform 16" id="16"/>
            <p:cNvSpPr/>
            <p:nvPr/>
          </p:nvSpPr>
          <p:spPr>
            <a:xfrm flipH="false" flipV="false" rot="0">
              <a:off x="0" y="0"/>
              <a:ext cx="227812" cy="1686764"/>
            </a:xfrm>
            <a:custGeom>
              <a:avLst/>
              <a:gdLst/>
              <a:ahLst/>
              <a:cxnLst/>
              <a:rect r="r" b="b" t="t" l="l"/>
              <a:pathLst>
                <a:path h="1686764" w="227812">
                  <a:moveTo>
                    <a:pt x="113906" y="0"/>
                  </a:moveTo>
                  <a:lnTo>
                    <a:pt x="113906" y="0"/>
                  </a:lnTo>
                  <a:cubicBezTo>
                    <a:pt x="176815" y="0"/>
                    <a:pt x="227812" y="50998"/>
                    <a:pt x="227812" y="113906"/>
                  </a:cubicBezTo>
                  <a:lnTo>
                    <a:pt x="227812" y="1572857"/>
                  </a:lnTo>
                  <a:cubicBezTo>
                    <a:pt x="227812" y="1603067"/>
                    <a:pt x="215812" y="1632040"/>
                    <a:pt x="194450" y="1653401"/>
                  </a:cubicBezTo>
                  <a:cubicBezTo>
                    <a:pt x="173089" y="1674763"/>
                    <a:pt x="144116" y="1686764"/>
                    <a:pt x="113906" y="1686764"/>
                  </a:cubicBezTo>
                  <a:lnTo>
                    <a:pt x="113906" y="1686764"/>
                  </a:lnTo>
                  <a:cubicBezTo>
                    <a:pt x="50998" y="1686764"/>
                    <a:pt x="0" y="1635766"/>
                    <a:pt x="0" y="1572857"/>
                  </a:cubicBezTo>
                  <a:lnTo>
                    <a:pt x="0" y="113906"/>
                  </a:lnTo>
                  <a:cubicBezTo>
                    <a:pt x="0" y="83696"/>
                    <a:pt x="12001" y="54724"/>
                    <a:pt x="33362" y="33362"/>
                  </a:cubicBezTo>
                  <a:cubicBezTo>
                    <a:pt x="54724" y="12001"/>
                    <a:pt x="83696" y="0"/>
                    <a:pt x="113906" y="0"/>
                  </a:cubicBezTo>
                  <a:close/>
                </a:path>
              </a:pathLst>
            </a:custGeom>
            <a:solidFill>
              <a:srgbClr val="E99842"/>
            </a:solidFill>
            <a:ln cap="rnd">
              <a:noFill/>
              <a:prstDash val="solid"/>
              <a:round/>
            </a:ln>
          </p:spPr>
        </p:sp>
        <p:sp>
          <p:nvSpPr>
            <p:cNvPr name="TextBox 17" id="17"/>
            <p:cNvSpPr txBox="true"/>
            <p:nvPr/>
          </p:nvSpPr>
          <p:spPr>
            <a:xfrm>
              <a:off x="0" y="-38100"/>
              <a:ext cx="227812" cy="1724864"/>
            </a:xfrm>
            <a:prstGeom prst="rect">
              <a:avLst/>
            </a:prstGeom>
          </p:spPr>
          <p:txBody>
            <a:bodyPr anchor="ctr" rtlCol="false" tIns="50800" lIns="50800" bIns="50800" rIns="50800"/>
            <a:lstStyle/>
            <a:p>
              <a:pPr algn="ctr">
                <a:lnSpc>
                  <a:spcPts val="3359"/>
                </a:lnSpc>
              </a:pPr>
            </a:p>
          </p:txBody>
        </p:sp>
      </p:grpSp>
      <p:sp>
        <p:nvSpPr>
          <p:cNvPr name="Freeform 18" id="18"/>
          <p:cNvSpPr/>
          <p:nvPr/>
        </p:nvSpPr>
        <p:spPr>
          <a:xfrm flipH="false" flipV="false" rot="0">
            <a:off x="1663262" y="1420321"/>
            <a:ext cx="14452296" cy="8866679"/>
          </a:xfrm>
          <a:custGeom>
            <a:avLst/>
            <a:gdLst/>
            <a:ahLst/>
            <a:cxnLst/>
            <a:rect r="r" b="b" t="t" l="l"/>
            <a:pathLst>
              <a:path h="8866679" w="14452296">
                <a:moveTo>
                  <a:pt x="0" y="0"/>
                </a:moveTo>
                <a:lnTo>
                  <a:pt x="14452296" y="0"/>
                </a:lnTo>
                <a:lnTo>
                  <a:pt x="14452296" y="8866679"/>
                </a:lnTo>
                <a:lnTo>
                  <a:pt x="0" y="8866679"/>
                </a:lnTo>
                <a:lnTo>
                  <a:pt x="0" y="0"/>
                </a:lnTo>
                <a:close/>
              </a:path>
            </a:pathLst>
          </a:custGeom>
          <a:blipFill>
            <a:blip r:embed="rId20"/>
            <a:stretch>
              <a:fillRect l="0" t="0" r="0" b="0"/>
            </a:stretch>
          </a:blipFill>
        </p:spPr>
      </p:sp>
      <p:sp>
        <p:nvSpPr>
          <p:cNvPr name="TextBox 19" id="19"/>
          <p:cNvSpPr txBox="true"/>
          <p:nvPr/>
        </p:nvSpPr>
        <p:spPr>
          <a:xfrm rot="0">
            <a:off x="627540" y="732454"/>
            <a:ext cx="4921739" cy="366395"/>
          </a:xfrm>
          <a:prstGeom prst="rect">
            <a:avLst/>
          </a:prstGeom>
        </p:spPr>
        <p:txBody>
          <a:bodyPr anchor="t" rtlCol="false" tIns="0" lIns="0" bIns="0" rIns="0">
            <a:spAutoFit/>
          </a:bodyPr>
          <a:lstStyle/>
          <a:p>
            <a:pPr algn="ctr">
              <a:lnSpc>
                <a:spcPts val="2799"/>
              </a:lnSpc>
            </a:pPr>
            <a:r>
              <a:rPr lang="en-US" sz="2799">
                <a:solidFill>
                  <a:srgbClr val="FFFFFF"/>
                </a:solidFill>
                <a:latin typeface="HK Grotesk Semi-Bold"/>
              </a:rPr>
              <a:t>Pengujian Code Python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16834" y="9133899"/>
            <a:ext cx="18921667" cy="2043601"/>
            <a:chOff x="0" y="0"/>
            <a:chExt cx="11212840" cy="1211023"/>
          </a:xfrm>
        </p:grpSpPr>
        <p:sp>
          <p:nvSpPr>
            <p:cNvPr name="Freeform 5" id="5"/>
            <p:cNvSpPr/>
            <p:nvPr/>
          </p:nvSpPr>
          <p:spPr>
            <a:xfrm flipH="false" flipV="false" rot="0">
              <a:off x="0" y="0"/>
              <a:ext cx="11212840" cy="1211023"/>
            </a:xfrm>
            <a:custGeom>
              <a:avLst/>
              <a:gdLst/>
              <a:ahLst/>
              <a:cxnLst/>
              <a:rect r="r" b="b" t="t" l="l"/>
              <a:pathLst>
                <a:path h="1211023" w="11212840">
                  <a:moveTo>
                    <a:pt x="0" y="0"/>
                  </a:moveTo>
                  <a:lnTo>
                    <a:pt x="11212840" y="0"/>
                  </a:lnTo>
                  <a:lnTo>
                    <a:pt x="11212840" y="1211023"/>
                  </a:lnTo>
                  <a:lnTo>
                    <a:pt x="0" y="1211023"/>
                  </a:lnTo>
                  <a:close/>
                </a:path>
              </a:pathLst>
            </a:custGeom>
            <a:solidFill>
              <a:srgbClr val="E4E4E4"/>
            </a:solidFill>
          </p:spPr>
        </p:sp>
        <p:sp>
          <p:nvSpPr>
            <p:cNvPr name="TextBox 6" id="6"/>
            <p:cNvSpPr txBox="true"/>
            <p:nvPr/>
          </p:nvSpPr>
          <p:spPr>
            <a:xfrm>
              <a:off x="0" y="-19050"/>
              <a:ext cx="11212840" cy="1230073"/>
            </a:xfrm>
            <a:prstGeom prst="rect">
              <a:avLst/>
            </a:prstGeom>
          </p:spPr>
          <p:txBody>
            <a:bodyPr anchor="ctr" rtlCol="false" tIns="50800" lIns="50800" bIns="50800" rIns="50800"/>
            <a:lstStyle/>
            <a:p>
              <a:pPr algn="ctr">
                <a:lnSpc>
                  <a:spcPts val="1399"/>
                </a:lnSpc>
              </a:pPr>
            </a:p>
          </p:txBody>
        </p:sp>
      </p:grpSp>
      <p:sp>
        <p:nvSpPr>
          <p:cNvPr name="Freeform 7" id="7"/>
          <p:cNvSpPr/>
          <p:nvPr/>
        </p:nvSpPr>
        <p:spPr>
          <a:xfrm flipH="true" flipV="false" rot="0">
            <a:off x="8534783" y="1028700"/>
            <a:ext cx="9064281" cy="9353386"/>
          </a:xfrm>
          <a:custGeom>
            <a:avLst/>
            <a:gdLst/>
            <a:ahLst/>
            <a:cxnLst/>
            <a:rect r="r" b="b" t="t" l="l"/>
            <a:pathLst>
              <a:path h="9353386" w="9064281">
                <a:moveTo>
                  <a:pt x="9064281" y="0"/>
                </a:moveTo>
                <a:lnTo>
                  <a:pt x="0" y="0"/>
                </a:lnTo>
                <a:lnTo>
                  <a:pt x="0" y="9353386"/>
                </a:lnTo>
                <a:lnTo>
                  <a:pt x="9064281" y="9353386"/>
                </a:lnTo>
                <a:lnTo>
                  <a:pt x="906428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225026" y="2169153"/>
            <a:ext cx="9589180" cy="5948694"/>
            <a:chOff x="0" y="0"/>
            <a:chExt cx="811399" cy="503355"/>
          </a:xfrm>
        </p:grpSpPr>
        <p:sp>
          <p:nvSpPr>
            <p:cNvPr name="Freeform 9" id="9"/>
            <p:cNvSpPr/>
            <p:nvPr/>
          </p:nvSpPr>
          <p:spPr>
            <a:xfrm flipH="false" flipV="false" rot="0">
              <a:off x="0" y="0"/>
              <a:ext cx="811399" cy="503355"/>
            </a:xfrm>
            <a:custGeom>
              <a:avLst/>
              <a:gdLst/>
              <a:ahLst/>
              <a:cxnLst/>
              <a:rect r="r" b="b" t="t" l="l"/>
              <a:pathLst>
                <a:path h="503355" w="811399">
                  <a:moveTo>
                    <a:pt x="40368" y="0"/>
                  </a:moveTo>
                  <a:lnTo>
                    <a:pt x="771031" y="0"/>
                  </a:lnTo>
                  <a:cubicBezTo>
                    <a:pt x="793325" y="0"/>
                    <a:pt x="811399" y="18073"/>
                    <a:pt x="811399" y="40368"/>
                  </a:cubicBezTo>
                  <a:lnTo>
                    <a:pt x="811399" y="462987"/>
                  </a:lnTo>
                  <a:cubicBezTo>
                    <a:pt x="811399" y="485282"/>
                    <a:pt x="793325" y="503355"/>
                    <a:pt x="771031" y="503355"/>
                  </a:cubicBezTo>
                  <a:lnTo>
                    <a:pt x="40368" y="503355"/>
                  </a:lnTo>
                  <a:cubicBezTo>
                    <a:pt x="18073" y="503355"/>
                    <a:pt x="0" y="485282"/>
                    <a:pt x="0" y="462987"/>
                  </a:cubicBezTo>
                  <a:lnTo>
                    <a:pt x="0" y="40368"/>
                  </a:lnTo>
                  <a:cubicBezTo>
                    <a:pt x="0" y="18073"/>
                    <a:pt x="18073" y="0"/>
                    <a:pt x="40368" y="0"/>
                  </a:cubicBezTo>
                  <a:close/>
                </a:path>
              </a:pathLst>
            </a:custGeom>
            <a:solidFill>
              <a:srgbClr val="449864"/>
            </a:solidFill>
          </p:spPr>
        </p:sp>
        <p:sp>
          <p:nvSpPr>
            <p:cNvPr name="TextBox 10" id="10"/>
            <p:cNvSpPr txBox="true"/>
            <p:nvPr/>
          </p:nvSpPr>
          <p:spPr>
            <a:xfrm>
              <a:off x="0" y="-47625"/>
              <a:ext cx="811399" cy="55098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121185" y="4840236"/>
            <a:ext cx="1745107" cy="17451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449864"/>
              </a:solidFill>
              <a:prstDash val="lgDash"/>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1399"/>
                </a:lnSpc>
              </a:pPr>
            </a:p>
          </p:txBody>
        </p:sp>
      </p:grpSp>
      <p:grpSp>
        <p:nvGrpSpPr>
          <p:cNvPr name="Group 14" id="14"/>
          <p:cNvGrpSpPr/>
          <p:nvPr/>
        </p:nvGrpSpPr>
        <p:grpSpPr>
          <a:xfrm rot="0">
            <a:off x="2124607" y="4190328"/>
            <a:ext cx="7790019" cy="1892484"/>
            <a:chOff x="0" y="0"/>
            <a:chExt cx="1893177" cy="459923"/>
          </a:xfrm>
        </p:grpSpPr>
        <p:sp>
          <p:nvSpPr>
            <p:cNvPr name="Freeform 15" id="15"/>
            <p:cNvSpPr/>
            <p:nvPr/>
          </p:nvSpPr>
          <p:spPr>
            <a:xfrm flipH="false" flipV="false" rot="0">
              <a:off x="0" y="0"/>
              <a:ext cx="1893177" cy="459923"/>
            </a:xfrm>
            <a:custGeom>
              <a:avLst/>
              <a:gdLst/>
              <a:ahLst/>
              <a:cxnLst/>
              <a:rect r="r" b="b" t="t" l="l"/>
              <a:pathLst>
                <a:path h="459923" w="1893177">
                  <a:moveTo>
                    <a:pt x="29815" y="0"/>
                  </a:moveTo>
                  <a:lnTo>
                    <a:pt x="1863362" y="0"/>
                  </a:lnTo>
                  <a:cubicBezTo>
                    <a:pt x="1871270" y="0"/>
                    <a:pt x="1878853" y="3141"/>
                    <a:pt x="1884444" y="8733"/>
                  </a:cubicBezTo>
                  <a:cubicBezTo>
                    <a:pt x="1890036" y="14324"/>
                    <a:pt x="1893177" y="21907"/>
                    <a:pt x="1893177" y="29815"/>
                  </a:cubicBezTo>
                  <a:lnTo>
                    <a:pt x="1893177" y="430108"/>
                  </a:lnTo>
                  <a:cubicBezTo>
                    <a:pt x="1893177" y="438015"/>
                    <a:pt x="1890036" y="445599"/>
                    <a:pt x="1884444" y="451190"/>
                  </a:cubicBezTo>
                  <a:cubicBezTo>
                    <a:pt x="1878853" y="456782"/>
                    <a:pt x="1871270" y="459923"/>
                    <a:pt x="1863362" y="459923"/>
                  </a:cubicBezTo>
                  <a:lnTo>
                    <a:pt x="29815" y="459923"/>
                  </a:lnTo>
                  <a:cubicBezTo>
                    <a:pt x="21907" y="459923"/>
                    <a:pt x="14324" y="456782"/>
                    <a:pt x="8733" y="451190"/>
                  </a:cubicBezTo>
                  <a:cubicBezTo>
                    <a:pt x="3141" y="445599"/>
                    <a:pt x="0" y="438015"/>
                    <a:pt x="0" y="430108"/>
                  </a:cubicBezTo>
                  <a:lnTo>
                    <a:pt x="0" y="29815"/>
                  </a:lnTo>
                  <a:cubicBezTo>
                    <a:pt x="0" y="21907"/>
                    <a:pt x="3141" y="14324"/>
                    <a:pt x="8733" y="8733"/>
                  </a:cubicBezTo>
                  <a:cubicBezTo>
                    <a:pt x="14324" y="3141"/>
                    <a:pt x="21907" y="0"/>
                    <a:pt x="29815" y="0"/>
                  </a:cubicBezTo>
                  <a:close/>
                </a:path>
              </a:pathLst>
            </a:custGeom>
            <a:solidFill>
              <a:srgbClr val="E99842"/>
            </a:solidFill>
          </p:spPr>
        </p:sp>
        <p:sp>
          <p:nvSpPr>
            <p:cNvPr name="TextBox 16" id="16"/>
            <p:cNvSpPr txBox="true"/>
            <p:nvPr/>
          </p:nvSpPr>
          <p:spPr>
            <a:xfrm>
              <a:off x="0" y="-47625"/>
              <a:ext cx="1893177" cy="507548"/>
            </a:xfrm>
            <a:prstGeom prst="rect">
              <a:avLst/>
            </a:prstGeom>
          </p:spPr>
          <p:txBody>
            <a:bodyPr anchor="ctr" rtlCol="false" tIns="254000" lIns="254000" bIns="254000" rIns="254000"/>
            <a:lstStyle/>
            <a:p>
              <a:pPr algn="ctr">
                <a:lnSpc>
                  <a:spcPts val="3779"/>
                </a:lnSpc>
              </a:pPr>
            </a:p>
          </p:txBody>
        </p:sp>
      </p:grpSp>
      <p:sp>
        <p:nvSpPr>
          <p:cNvPr name="Freeform 17" id="17"/>
          <p:cNvSpPr/>
          <p:nvPr/>
        </p:nvSpPr>
        <p:spPr>
          <a:xfrm flipH="false" flipV="false" rot="0">
            <a:off x="16424377" y="4308577"/>
            <a:ext cx="834923" cy="834923"/>
          </a:xfrm>
          <a:custGeom>
            <a:avLst/>
            <a:gdLst/>
            <a:ahLst/>
            <a:cxnLst/>
            <a:rect r="r" b="b" t="t" l="l"/>
            <a:pathLst>
              <a:path h="834923" w="834923">
                <a:moveTo>
                  <a:pt x="0" y="0"/>
                </a:moveTo>
                <a:lnTo>
                  <a:pt x="834923" y="0"/>
                </a:lnTo>
                <a:lnTo>
                  <a:pt x="834923" y="834923"/>
                </a:lnTo>
                <a:lnTo>
                  <a:pt x="0" y="8349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2146595" y="1134705"/>
            <a:ext cx="2750519" cy="520098"/>
          </a:xfrm>
          <a:custGeom>
            <a:avLst/>
            <a:gdLst/>
            <a:ahLst/>
            <a:cxnLst/>
            <a:rect r="r" b="b" t="t" l="l"/>
            <a:pathLst>
              <a:path h="520098" w="2750519">
                <a:moveTo>
                  <a:pt x="0" y="0"/>
                </a:moveTo>
                <a:lnTo>
                  <a:pt x="2750519" y="0"/>
                </a:lnTo>
                <a:lnTo>
                  <a:pt x="2750519" y="520098"/>
                </a:lnTo>
                <a:lnTo>
                  <a:pt x="0" y="520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2282416">
            <a:off x="8032909" y="8880426"/>
            <a:ext cx="1003749" cy="574646"/>
          </a:xfrm>
          <a:custGeom>
            <a:avLst/>
            <a:gdLst/>
            <a:ahLst/>
            <a:cxnLst/>
            <a:rect r="r" b="b" t="t" l="l"/>
            <a:pathLst>
              <a:path h="574646" w="1003749">
                <a:moveTo>
                  <a:pt x="0" y="0"/>
                </a:moveTo>
                <a:lnTo>
                  <a:pt x="1003749" y="0"/>
                </a:lnTo>
                <a:lnTo>
                  <a:pt x="1003749" y="574647"/>
                </a:lnTo>
                <a:lnTo>
                  <a:pt x="0" y="574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775356" y="4606299"/>
            <a:ext cx="8488521" cy="1209688"/>
          </a:xfrm>
          <a:prstGeom prst="rect">
            <a:avLst/>
          </a:prstGeom>
        </p:spPr>
        <p:txBody>
          <a:bodyPr anchor="t" rtlCol="false" tIns="0" lIns="0" bIns="0" rIns="0">
            <a:spAutoFit/>
          </a:bodyPr>
          <a:lstStyle/>
          <a:p>
            <a:pPr algn="ctr">
              <a:lnSpc>
                <a:spcPts val="9000"/>
              </a:lnSpc>
            </a:pPr>
            <a:r>
              <a:rPr lang="en-US" sz="9000">
                <a:solidFill>
                  <a:srgbClr val="FFFFFF"/>
                </a:solidFill>
                <a:latin typeface="HK Grotesk Semi-Bold"/>
              </a:rPr>
              <a:t>Terima Kasih!</a:t>
            </a:r>
          </a:p>
        </p:txBody>
      </p:sp>
      <p:grpSp>
        <p:nvGrpSpPr>
          <p:cNvPr name="Group 21" id="21"/>
          <p:cNvGrpSpPr/>
          <p:nvPr/>
        </p:nvGrpSpPr>
        <p:grpSpPr>
          <a:xfrm rot="0">
            <a:off x="17599064" y="6598046"/>
            <a:ext cx="1519801" cy="15198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449864"/>
              </a:solidFill>
              <a:prstDash val="lgDash"/>
              <a:miter/>
            </a:ln>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1399"/>
                </a:lnSpc>
              </a:pPr>
            </a:p>
          </p:txBody>
        </p:sp>
      </p:grpSp>
      <p:sp>
        <p:nvSpPr>
          <p:cNvPr name="Freeform 24" id="24"/>
          <p:cNvSpPr/>
          <p:nvPr/>
        </p:nvSpPr>
        <p:spPr>
          <a:xfrm flipH="false" flipV="false" rot="0">
            <a:off x="642317" y="8117847"/>
            <a:ext cx="772765" cy="772765"/>
          </a:xfrm>
          <a:custGeom>
            <a:avLst/>
            <a:gdLst/>
            <a:ahLst/>
            <a:cxnLst/>
            <a:rect r="r" b="b" t="t" l="l"/>
            <a:pathLst>
              <a:path h="772765" w="772765">
                <a:moveTo>
                  <a:pt x="0" y="0"/>
                </a:moveTo>
                <a:lnTo>
                  <a:pt x="772766" y="0"/>
                </a:lnTo>
                <a:lnTo>
                  <a:pt x="772766" y="772766"/>
                </a:lnTo>
                <a:lnTo>
                  <a:pt x="0" y="7727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381968" y="6555976"/>
            <a:ext cx="3452160" cy="3788308"/>
          </a:xfrm>
          <a:custGeom>
            <a:avLst/>
            <a:gdLst/>
            <a:ahLst/>
            <a:cxnLst/>
            <a:rect r="r" b="b" t="t" l="l"/>
            <a:pathLst>
              <a:path h="3788308" w="3452160">
                <a:moveTo>
                  <a:pt x="0" y="0"/>
                </a:moveTo>
                <a:lnTo>
                  <a:pt x="3452159" y="0"/>
                </a:lnTo>
                <a:lnTo>
                  <a:pt x="3452159" y="3788308"/>
                </a:lnTo>
                <a:lnTo>
                  <a:pt x="0" y="3788308"/>
                </a:lnTo>
                <a:lnTo>
                  <a:pt x="0" y="0"/>
                </a:lnTo>
                <a:close/>
              </a:path>
            </a:pathLst>
          </a:custGeom>
          <a:blipFill>
            <a:blip r:embed="rId4">
              <a:extLst>
                <a:ext uri="{96DAC541-7B7A-43D3-8B79-37D633B846F1}">
                  <asvg:svgBlip xmlns:asvg="http://schemas.microsoft.com/office/drawing/2016/SVG/main" r:embed="rId5"/>
                </a:ext>
              </a:extLst>
            </a:blip>
            <a:stretch>
              <a:fillRect l="-35630" t="0" r="0" b="0"/>
            </a:stretch>
          </a:blipFill>
        </p:spPr>
      </p:sp>
      <p:sp>
        <p:nvSpPr>
          <p:cNvPr name="Freeform 5" id="5"/>
          <p:cNvSpPr/>
          <p:nvPr/>
        </p:nvSpPr>
        <p:spPr>
          <a:xfrm flipH="false" flipV="false" rot="-6165738">
            <a:off x="645438" y="1345024"/>
            <a:ext cx="6948827" cy="5709286"/>
          </a:xfrm>
          <a:custGeom>
            <a:avLst/>
            <a:gdLst/>
            <a:ahLst/>
            <a:cxnLst/>
            <a:rect r="r" b="b" t="t" l="l"/>
            <a:pathLst>
              <a:path h="5709286" w="6948827">
                <a:moveTo>
                  <a:pt x="0" y="0"/>
                </a:moveTo>
                <a:lnTo>
                  <a:pt x="6948826" y="0"/>
                </a:lnTo>
                <a:lnTo>
                  <a:pt x="6948826" y="5709286"/>
                </a:lnTo>
                <a:lnTo>
                  <a:pt x="0" y="5709286"/>
                </a:lnTo>
                <a:lnTo>
                  <a:pt x="0" y="0"/>
                </a:lnTo>
                <a:close/>
              </a:path>
            </a:pathLst>
          </a:custGeom>
          <a:blipFill>
            <a:blip r:embed="rId6">
              <a:extLst>
                <a:ext uri="{96DAC541-7B7A-43D3-8B79-37D633B846F1}">
                  <asvg:svgBlip xmlns:asvg="http://schemas.microsoft.com/office/drawing/2016/SVG/main" r:embed="rId7"/>
                </a:ext>
              </a:extLst>
            </a:blip>
            <a:stretch>
              <a:fillRect l="0" t="0" r="0" b="-21710"/>
            </a:stretch>
          </a:blipFill>
        </p:spPr>
      </p:sp>
      <p:sp>
        <p:nvSpPr>
          <p:cNvPr name="Freeform 6" id="6"/>
          <p:cNvSpPr/>
          <p:nvPr/>
        </p:nvSpPr>
        <p:spPr>
          <a:xfrm flipH="false" flipV="false" rot="0">
            <a:off x="14846999" y="4199667"/>
            <a:ext cx="647895" cy="647895"/>
          </a:xfrm>
          <a:custGeom>
            <a:avLst/>
            <a:gdLst/>
            <a:ahLst/>
            <a:cxnLst/>
            <a:rect r="r" b="b" t="t" l="l"/>
            <a:pathLst>
              <a:path h="647895" w="647895">
                <a:moveTo>
                  <a:pt x="0" y="0"/>
                </a:moveTo>
                <a:lnTo>
                  <a:pt x="647895" y="0"/>
                </a:lnTo>
                <a:lnTo>
                  <a:pt x="647895" y="647894"/>
                </a:lnTo>
                <a:lnTo>
                  <a:pt x="0" y="6478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597192" y="305258"/>
            <a:ext cx="11794207" cy="9690342"/>
          </a:xfrm>
          <a:custGeom>
            <a:avLst/>
            <a:gdLst/>
            <a:ahLst/>
            <a:cxnLst/>
            <a:rect r="r" b="b" t="t" l="l"/>
            <a:pathLst>
              <a:path h="9690342" w="11794207">
                <a:moveTo>
                  <a:pt x="0" y="0"/>
                </a:moveTo>
                <a:lnTo>
                  <a:pt x="11794207" y="0"/>
                </a:lnTo>
                <a:lnTo>
                  <a:pt x="11794207" y="9690342"/>
                </a:lnTo>
                <a:lnTo>
                  <a:pt x="0" y="9690342"/>
                </a:lnTo>
                <a:lnTo>
                  <a:pt x="0" y="0"/>
                </a:lnTo>
                <a:close/>
              </a:path>
            </a:pathLst>
          </a:custGeom>
          <a:blipFill>
            <a:blip r:embed="rId10">
              <a:extLst>
                <a:ext uri="{96DAC541-7B7A-43D3-8B79-37D633B846F1}">
                  <asvg:svgBlip xmlns:asvg="http://schemas.microsoft.com/office/drawing/2016/SVG/main" r:embed="rId11"/>
                </a:ext>
              </a:extLst>
            </a:blip>
            <a:stretch>
              <a:fillRect l="0" t="0" r="0" b="-21710"/>
            </a:stretch>
          </a:blipFill>
        </p:spPr>
      </p:sp>
      <p:sp>
        <p:nvSpPr>
          <p:cNvPr name="Freeform 8" id="8"/>
          <p:cNvSpPr/>
          <p:nvPr/>
        </p:nvSpPr>
        <p:spPr>
          <a:xfrm flipH="false" flipV="false" rot="2136453">
            <a:off x="1575388" y="9018831"/>
            <a:ext cx="1504272" cy="861196"/>
          </a:xfrm>
          <a:custGeom>
            <a:avLst/>
            <a:gdLst/>
            <a:ahLst/>
            <a:cxnLst/>
            <a:rect r="r" b="b" t="t" l="l"/>
            <a:pathLst>
              <a:path h="861196" w="1504272">
                <a:moveTo>
                  <a:pt x="0" y="0"/>
                </a:moveTo>
                <a:lnTo>
                  <a:pt x="1504272" y="0"/>
                </a:lnTo>
                <a:lnTo>
                  <a:pt x="1504272" y="861196"/>
                </a:lnTo>
                <a:lnTo>
                  <a:pt x="0" y="8611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5400000">
            <a:off x="7722230" y="-1336042"/>
            <a:ext cx="1544131" cy="7664500"/>
            <a:chOff x="0" y="0"/>
            <a:chExt cx="392589" cy="1948670"/>
          </a:xfrm>
        </p:grpSpPr>
        <p:sp>
          <p:nvSpPr>
            <p:cNvPr name="Freeform 10" id="10"/>
            <p:cNvSpPr/>
            <p:nvPr/>
          </p:nvSpPr>
          <p:spPr>
            <a:xfrm flipH="false" flipV="false" rot="0">
              <a:off x="0" y="0"/>
              <a:ext cx="392589" cy="1948670"/>
            </a:xfrm>
            <a:custGeom>
              <a:avLst/>
              <a:gdLst/>
              <a:ahLst/>
              <a:cxnLst/>
              <a:rect r="r" b="b" t="t" l="l"/>
              <a:pathLst>
                <a:path h="1948670" w="392589">
                  <a:moveTo>
                    <a:pt x="150413" y="0"/>
                  </a:moveTo>
                  <a:lnTo>
                    <a:pt x="242176" y="0"/>
                  </a:lnTo>
                  <a:cubicBezTo>
                    <a:pt x="282068" y="0"/>
                    <a:pt x="320326" y="15847"/>
                    <a:pt x="348534" y="44055"/>
                  </a:cubicBezTo>
                  <a:cubicBezTo>
                    <a:pt x="376742" y="72263"/>
                    <a:pt x="392589" y="110521"/>
                    <a:pt x="392589" y="150413"/>
                  </a:cubicBezTo>
                  <a:lnTo>
                    <a:pt x="392589" y="1798257"/>
                  </a:lnTo>
                  <a:cubicBezTo>
                    <a:pt x="392589" y="1838149"/>
                    <a:pt x="376742" y="1876407"/>
                    <a:pt x="348534" y="1904615"/>
                  </a:cubicBezTo>
                  <a:cubicBezTo>
                    <a:pt x="320326" y="1932823"/>
                    <a:pt x="282068" y="1948670"/>
                    <a:pt x="242176" y="1948670"/>
                  </a:cubicBezTo>
                  <a:lnTo>
                    <a:pt x="150413" y="1948670"/>
                  </a:lnTo>
                  <a:cubicBezTo>
                    <a:pt x="110521" y="1948670"/>
                    <a:pt x="72263" y="1932823"/>
                    <a:pt x="44055" y="1904615"/>
                  </a:cubicBezTo>
                  <a:cubicBezTo>
                    <a:pt x="15847" y="1876407"/>
                    <a:pt x="0" y="1838149"/>
                    <a:pt x="0" y="1798257"/>
                  </a:cubicBezTo>
                  <a:lnTo>
                    <a:pt x="0" y="150413"/>
                  </a:lnTo>
                  <a:cubicBezTo>
                    <a:pt x="0" y="110521"/>
                    <a:pt x="15847" y="72263"/>
                    <a:pt x="44055" y="44055"/>
                  </a:cubicBezTo>
                  <a:cubicBezTo>
                    <a:pt x="72263" y="15847"/>
                    <a:pt x="110521" y="0"/>
                    <a:pt x="150413" y="0"/>
                  </a:cubicBezTo>
                  <a:close/>
                </a:path>
              </a:pathLst>
            </a:custGeom>
            <a:solidFill>
              <a:srgbClr val="E99842"/>
            </a:solidFill>
            <a:ln cap="rnd">
              <a:noFill/>
              <a:prstDash val="solid"/>
              <a:round/>
            </a:ln>
          </p:spPr>
        </p:sp>
        <p:sp>
          <p:nvSpPr>
            <p:cNvPr name="TextBox 11" id="11"/>
            <p:cNvSpPr txBox="true"/>
            <p:nvPr/>
          </p:nvSpPr>
          <p:spPr>
            <a:xfrm>
              <a:off x="0" y="-38100"/>
              <a:ext cx="392589" cy="1986770"/>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1024417">
            <a:off x="17349379" y="8245585"/>
            <a:ext cx="1452720" cy="831682"/>
          </a:xfrm>
          <a:custGeom>
            <a:avLst/>
            <a:gdLst/>
            <a:ahLst/>
            <a:cxnLst/>
            <a:rect r="r" b="b" t="t" l="l"/>
            <a:pathLst>
              <a:path h="831682" w="1452720">
                <a:moveTo>
                  <a:pt x="0" y="0"/>
                </a:moveTo>
                <a:lnTo>
                  <a:pt x="1452720" y="0"/>
                </a:lnTo>
                <a:lnTo>
                  <a:pt x="1452720" y="831682"/>
                </a:lnTo>
                <a:lnTo>
                  <a:pt x="0" y="8316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2270176" y="9600593"/>
            <a:ext cx="2750519" cy="520098"/>
          </a:xfrm>
          <a:custGeom>
            <a:avLst/>
            <a:gdLst/>
            <a:ahLst/>
            <a:cxnLst/>
            <a:rect r="r" b="b" t="t" l="l"/>
            <a:pathLst>
              <a:path h="520098" w="2750519">
                <a:moveTo>
                  <a:pt x="0" y="0"/>
                </a:moveTo>
                <a:lnTo>
                  <a:pt x="2750519" y="0"/>
                </a:lnTo>
                <a:lnTo>
                  <a:pt x="2750519" y="520099"/>
                </a:lnTo>
                <a:lnTo>
                  <a:pt x="0" y="5200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3338434" y="3785358"/>
            <a:ext cx="10349824" cy="4741545"/>
          </a:xfrm>
          <a:prstGeom prst="rect">
            <a:avLst/>
          </a:prstGeom>
        </p:spPr>
        <p:txBody>
          <a:bodyPr anchor="t" rtlCol="false" tIns="0" lIns="0" bIns="0" rIns="0">
            <a:spAutoFit/>
          </a:bodyPr>
          <a:lstStyle/>
          <a:p>
            <a:pPr algn="ctr">
              <a:lnSpc>
                <a:spcPts val="3779"/>
              </a:lnSpc>
            </a:pPr>
            <a:r>
              <a:rPr lang="en-US" sz="2700">
                <a:solidFill>
                  <a:srgbClr val="FFFFFF"/>
                </a:solidFill>
                <a:latin typeface="Muli"/>
              </a:rPr>
              <a:t>Naive Bayes adalah algoritma machine learning dengan metode klasifikasi data yang menggunakan metode probabilitas dan statistik untuk memprediksi peluang di masa depan berdasarkan pengalaman di masa sebelumnya.</a:t>
            </a:r>
            <a:r>
              <a:rPr lang="en-US" sz="2700">
                <a:solidFill>
                  <a:srgbClr val="FFFFFF"/>
                </a:solidFill>
                <a:latin typeface="Muli"/>
              </a:rPr>
              <a:t>Algoritma Naive Bayes mempelajari probabilitas suatu objek berdasarkan ciri-ciri tertentu yang termasuk dalam kelompok atau kelas tertentu. Keuntungan algoritma naive bayes adalah tingkat nilai error yang didapat lebih rendah ketika dataset berjumlah besar, selain itu akurasi naive bayes dan kecepatannya lebih tinggi pada saat diaplikasikan ke dalam dataset yang jumlahnya lebih besar.</a:t>
            </a:r>
          </a:p>
        </p:txBody>
      </p:sp>
      <p:grpSp>
        <p:nvGrpSpPr>
          <p:cNvPr name="Group 15" id="15"/>
          <p:cNvGrpSpPr/>
          <p:nvPr/>
        </p:nvGrpSpPr>
        <p:grpSpPr>
          <a:xfrm rot="0">
            <a:off x="16455459" y="5196709"/>
            <a:ext cx="974367" cy="97436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E99842"/>
              </a:solidFill>
              <a:prstDash val="lgDash"/>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1399"/>
                </a:lnSpc>
              </a:pPr>
            </a:p>
          </p:txBody>
        </p:sp>
      </p:grpSp>
      <p:sp>
        <p:nvSpPr>
          <p:cNvPr name="TextBox 18" id="18"/>
          <p:cNvSpPr txBox="true"/>
          <p:nvPr/>
        </p:nvSpPr>
        <p:spPr>
          <a:xfrm rot="0">
            <a:off x="5064302" y="2097770"/>
            <a:ext cx="6859988" cy="930225"/>
          </a:xfrm>
          <a:prstGeom prst="rect">
            <a:avLst/>
          </a:prstGeom>
        </p:spPr>
        <p:txBody>
          <a:bodyPr anchor="t" rtlCol="false" tIns="0" lIns="0" bIns="0" rIns="0">
            <a:spAutoFit/>
          </a:bodyPr>
          <a:lstStyle/>
          <a:p>
            <a:pPr algn="ctr">
              <a:lnSpc>
                <a:spcPts val="6999"/>
              </a:lnSpc>
            </a:pPr>
            <a:r>
              <a:rPr lang="en-US" sz="6999">
                <a:solidFill>
                  <a:srgbClr val="FFFFFF"/>
                </a:solidFill>
                <a:latin typeface="HK Grotesk Semi-Bold"/>
              </a:rPr>
              <a:t>Naïve bayes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4893345">
            <a:off x="6836948" y="2701628"/>
            <a:ext cx="7990530" cy="6565169"/>
          </a:xfrm>
          <a:custGeom>
            <a:avLst/>
            <a:gdLst/>
            <a:ahLst/>
            <a:cxnLst/>
            <a:rect r="r" b="b" t="t" l="l"/>
            <a:pathLst>
              <a:path h="6565169" w="7990530">
                <a:moveTo>
                  <a:pt x="0" y="6565169"/>
                </a:moveTo>
                <a:lnTo>
                  <a:pt x="7990530" y="6565169"/>
                </a:lnTo>
                <a:lnTo>
                  <a:pt x="7990530" y="0"/>
                </a:lnTo>
                <a:lnTo>
                  <a:pt x="0" y="0"/>
                </a:lnTo>
                <a:lnTo>
                  <a:pt x="0" y="6565169"/>
                </a:lnTo>
                <a:close/>
              </a:path>
            </a:pathLst>
          </a:custGeom>
          <a:blipFill>
            <a:blip r:embed="rId4">
              <a:extLst>
                <a:ext uri="{96DAC541-7B7A-43D3-8B79-37D633B846F1}">
                  <asvg:svgBlip xmlns:asvg="http://schemas.microsoft.com/office/drawing/2016/SVG/main" r:embed="rId5"/>
                </a:ext>
              </a:extLst>
            </a:blip>
            <a:stretch>
              <a:fillRect l="0" t="0" r="0" b="-21710"/>
            </a:stretch>
          </a:blipFill>
        </p:spPr>
      </p:sp>
      <p:sp>
        <p:nvSpPr>
          <p:cNvPr name="Freeform 5" id="5"/>
          <p:cNvSpPr/>
          <p:nvPr/>
        </p:nvSpPr>
        <p:spPr>
          <a:xfrm flipH="false" flipV="false" rot="0">
            <a:off x="393434" y="382038"/>
            <a:ext cx="12958890" cy="10647267"/>
          </a:xfrm>
          <a:custGeom>
            <a:avLst/>
            <a:gdLst/>
            <a:ahLst/>
            <a:cxnLst/>
            <a:rect r="r" b="b" t="t" l="l"/>
            <a:pathLst>
              <a:path h="10647267" w="12958890">
                <a:moveTo>
                  <a:pt x="0" y="0"/>
                </a:moveTo>
                <a:lnTo>
                  <a:pt x="12958890" y="0"/>
                </a:lnTo>
                <a:lnTo>
                  <a:pt x="12958890" y="10647267"/>
                </a:lnTo>
                <a:lnTo>
                  <a:pt x="0" y="10647267"/>
                </a:lnTo>
                <a:lnTo>
                  <a:pt x="0" y="0"/>
                </a:lnTo>
                <a:close/>
              </a:path>
            </a:pathLst>
          </a:custGeom>
          <a:blipFill>
            <a:blip r:embed="rId6">
              <a:extLst>
                <a:ext uri="{96DAC541-7B7A-43D3-8B79-37D633B846F1}">
                  <asvg:svgBlip xmlns:asvg="http://schemas.microsoft.com/office/drawing/2016/SVG/main" r:embed="rId7"/>
                </a:ext>
              </a:extLst>
            </a:blip>
            <a:stretch>
              <a:fillRect l="0" t="0" r="0" b="-21710"/>
            </a:stretch>
          </a:blipFill>
        </p:spPr>
      </p:sp>
      <p:sp>
        <p:nvSpPr>
          <p:cNvPr name="Freeform 6" id="6"/>
          <p:cNvSpPr/>
          <p:nvPr/>
        </p:nvSpPr>
        <p:spPr>
          <a:xfrm flipH="true" flipV="false" rot="0">
            <a:off x="13352324" y="5927592"/>
            <a:ext cx="4810599" cy="4504470"/>
          </a:xfrm>
          <a:custGeom>
            <a:avLst/>
            <a:gdLst/>
            <a:ahLst/>
            <a:cxnLst/>
            <a:rect r="r" b="b" t="t" l="l"/>
            <a:pathLst>
              <a:path h="4504470" w="4810599">
                <a:moveTo>
                  <a:pt x="4810598" y="0"/>
                </a:moveTo>
                <a:lnTo>
                  <a:pt x="0" y="0"/>
                </a:lnTo>
                <a:lnTo>
                  <a:pt x="0" y="4504469"/>
                </a:lnTo>
                <a:lnTo>
                  <a:pt x="4810598" y="4504469"/>
                </a:lnTo>
                <a:lnTo>
                  <a:pt x="4810598"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5400000">
            <a:off x="9995507" y="-3230586"/>
            <a:ext cx="2024637" cy="9156696"/>
            <a:chOff x="0" y="0"/>
            <a:chExt cx="514756" cy="2328055"/>
          </a:xfrm>
        </p:grpSpPr>
        <p:sp>
          <p:nvSpPr>
            <p:cNvPr name="Freeform 8" id="8"/>
            <p:cNvSpPr/>
            <p:nvPr/>
          </p:nvSpPr>
          <p:spPr>
            <a:xfrm flipH="false" flipV="false" rot="0">
              <a:off x="0" y="0"/>
              <a:ext cx="514756" cy="2328055"/>
            </a:xfrm>
            <a:custGeom>
              <a:avLst/>
              <a:gdLst/>
              <a:ahLst/>
              <a:cxnLst/>
              <a:rect r="r" b="b" t="t" l="l"/>
              <a:pathLst>
                <a:path h="2328055" w="514756">
                  <a:moveTo>
                    <a:pt x="114716" y="0"/>
                  </a:moveTo>
                  <a:lnTo>
                    <a:pt x="400041" y="0"/>
                  </a:lnTo>
                  <a:cubicBezTo>
                    <a:pt x="430465" y="0"/>
                    <a:pt x="459643" y="12086"/>
                    <a:pt x="481157" y="33599"/>
                  </a:cubicBezTo>
                  <a:cubicBezTo>
                    <a:pt x="502670" y="55113"/>
                    <a:pt x="514756" y="84291"/>
                    <a:pt x="514756" y="114716"/>
                  </a:cubicBezTo>
                  <a:lnTo>
                    <a:pt x="514756" y="2213339"/>
                  </a:lnTo>
                  <a:cubicBezTo>
                    <a:pt x="514756" y="2276695"/>
                    <a:pt x="463396" y="2328055"/>
                    <a:pt x="400041" y="2328055"/>
                  </a:cubicBezTo>
                  <a:lnTo>
                    <a:pt x="114716" y="2328055"/>
                  </a:lnTo>
                  <a:cubicBezTo>
                    <a:pt x="51360" y="2328055"/>
                    <a:pt x="0" y="2276695"/>
                    <a:pt x="0" y="2213339"/>
                  </a:cubicBezTo>
                  <a:lnTo>
                    <a:pt x="0" y="114716"/>
                  </a:lnTo>
                  <a:cubicBezTo>
                    <a:pt x="0" y="51360"/>
                    <a:pt x="51360" y="0"/>
                    <a:pt x="114716" y="0"/>
                  </a:cubicBezTo>
                  <a:close/>
                </a:path>
              </a:pathLst>
            </a:custGeom>
            <a:solidFill>
              <a:srgbClr val="E99842"/>
            </a:solidFill>
            <a:ln cap="rnd">
              <a:noFill/>
              <a:prstDash val="solid"/>
              <a:round/>
            </a:ln>
          </p:spPr>
        </p:sp>
        <p:sp>
          <p:nvSpPr>
            <p:cNvPr name="TextBox 9" id="9"/>
            <p:cNvSpPr txBox="true"/>
            <p:nvPr/>
          </p:nvSpPr>
          <p:spPr>
            <a:xfrm>
              <a:off x="0" y="-38100"/>
              <a:ext cx="514756" cy="236615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5400000">
            <a:off x="3717115" y="902328"/>
            <a:ext cx="6492784" cy="11727144"/>
            <a:chOff x="0" y="0"/>
            <a:chExt cx="1650766" cy="2981582"/>
          </a:xfrm>
        </p:grpSpPr>
        <p:sp>
          <p:nvSpPr>
            <p:cNvPr name="Freeform 11" id="11"/>
            <p:cNvSpPr/>
            <p:nvPr/>
          </p:nvSpPr>
          <p:spPr>
            <a:xfrm flipH="false" flipV="false" rot="0">
              <a:off x="0" y="0"/>
              <a:ext cx="1650766" cy="2981582"/>
            </a:xfrm>
            <a:custGeom>
              <a:avLst/>
              <a:gdLst/>
              <a:ahLst/>
              <a:cxnLst/>
              <a:rect r="r" b="b" t="t" l="l"/>
              <a:pathLst>
                <a:path h="2981582" w="1650766">
                  <a:moveTo>
                    <a:pt x="23848" y="0"/>
                  </a:moveTo>
                  <a:lnTo>
                    <a:pt x="1626918" y="0"/>
                  </a:lnTo>
                  <a:cubicBezTo>
                    <a:pt x="1633243" y="0"/>
                    <a:pt x="1639308" y="2513"/>
                    <a:pt x="1643781" y="6985"/>
                  </a:cubicBezTo>
                  <a:cubicBezTo>
                    <a:pt x="1648253" y="11457"/>
                    <a:pt x="1650766" y="17523"/>
                    <a:pt x="1650766" y="23848"/>
                  </a:cubicBezTo>
                  <a:lnTo>
                    <a:pt x="1650766" y="2957734"/>
                  </a:lnTo>
                  <a:cubicBezTo>
                    <a:pt x="1650766" y="2970905"/>
                    <a:pt x="1640088" y="2981582"/>
                    <a:pt x="1626918" y="2981582"/>
                  </a:cubicBezTo>
                  <a:lnTo>
                    <a:pt x="23848" y="2981582"/>
                  </a:lnTo>
                  <a:cubicBezTo>
                    <a:pt x="10677" y="2981582"/>
                    <a:pt x="0" y="2970905"/>
                    <a:pt x="0" y="2957734"/>
                  </a:cubicBezTo>
                  <a:lnTo>
                    <a:pt x="0" y="23848"/>
                  </a:lnTo>
                  <a:cubicBezTo>
                    <a:pt x="0" y="10677"/>
                    <a:pt x="10677" y="0"/>
                    <a:pt x="23848" y="0"/>
                  </a:cubicBezTo>
                  <a:close/>
                </a:path>
              </a:pathLst>
            </a:custGeom>
            <a:solidFill>
              <a:srgbClr val="FFFFFF"/>
            </a:solidFill>
            <a:ln cap="sq">
              <a:noFill/>
              <a:prstDash val="solid"/>
              <a:miter/>
            </a:ln>
          </p:spPr>
        </p:sp>
        <p:sp>
          <p:nvSpPr>
            <p:cNvPr name="TextBox 12" id="12"/>
            <p:cNvSpPr txBox="true"/>
            <p:nvPr/>
          </p:nvSpPr>
          <p:spPr>
            <a:xfrm>
              <a:off x="0" y="-38100"/>
              <a:ext cx="1650766" cy="3019682"/>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7508550">
            <a:off x="104817" y="8614608"/>
            <a:ext cx="1381098" cy="790678"/>
          </a:xfrm>
          <a:custGeom>
            <a:avLst/>
            <a:gdLst/>
            <a:ahLst/>
            <a:cxnLst/>
            <a:rect r="r" b="b" t="t" l="l"/>
            <a:pathLst>
              <a:path h="790678" w="1381098">
                <a:moveTo>
                  <a:pt x="0" y="0"/>
                </a:moveTo>
                <a:lnTo>
                  <a:pt x="1381098" y="0"/>
                </a:lnTo>
                <a:lnTo>
                  <a:pt x="1381098" y="790678"/>
                </a:lnTo>
                <a:lnTo>
                  <a:pt x="0" y="7906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6054762" y="3655112"/>
            <a:ext cx="601831" cy="601831"/>
          </a:xfrm>
          <a:custGeom>
            <a:avLst/>
            <a:gdLst/>
            <a:ahLst/>
            <a:cxnLst/>
            <a:rect r="r" b="b" t="t" l="l"/>
            <a:pathLst>
              <a:path h="601831" w="601831">
                <a:moveTo>
                  <a:pt x="0" y="0"/>
                </a:moveTo>
                <a:lnTo>
                  <a:pt x="601831" y="0"/>
                </a:lnTo>
                <a:lnTo>
                  <a:pt x="601831" y="601832"/>
                </a:lnTo>
                <a:lnTo>
                  <a:pt x="0" y="6018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983979">
            <a:off x="15146838" y="1676367"/>
            <a:ext cx="973921" cy="557570"/>
          </a:xfrm>
          <a:custGeom>
            <a:avLst/>
            <a:gdLst/>
            <a:ahLst/>
            <a:cxnLst/>
            <a:rect r="r" b="b" t="t" l="l"/>
            <a:pathLst>
              <a:path h="557570" w="973921">
                <a:moveTo>
                  <a:pt x="0" y="0"/>
                </a:moveTo>
                <a:lnTo>
                  <a:pt x="973921" y="0"/>
                </a:lnTo>
                <a:lnTo>
                  <a:pt x="973921" y="557569"/>
                </a:lnTo>
                <a:lnTo>
                  <a:pt x="0" y="5575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3170872">
            <a:off x="16266085" y="647554"/>
            <a:ext cx="1986430" cy="762292"/>
          </a:xfrm>
          <a:custGeom>
            <a:avLst/>
            <a:gdLst/>
            <a:ahLst/>
            <a:cxnLst/>
            <a:rect r="r" b="b" t="t" l="l"/>
            <a:pathLst>
              <a:path h="762292" w="1986430">
                <a:moveTo>
                  <a:pt x="0" y="0"/>
                </a:moveTo>
                <a:lnTo>
                  <a:pt x="1986430" y="0"/>
                </a:lnTo>
                <a:lnTo>
                  <a:pt x="1986430" y="762292"/>
                </a:lnTo>
                <a:lnTo>
                  <a:pt x="0" y="76229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7" id="17"/>
          <p:cNvGrpSpPr/>
          <p:nvPr/>
        </p:nvGrpSpPr>
        <p:grpSpPr>
          <a:xfrm rot="5400000">
            <a:off x="474000" y="1187334"/>
            <a:ext cx="1109399" cy="6044956"/>
            <a:chOff x="0" y="0"/>
            <a:chExt cx="282060" cy="1536907"/>
          </a:xfrm>
        </p:grpSpPr>
        <p:sp>
          <p:nvSpPr>
            <p:cNvPr name="Freeform 18" id="18"/>
            <p:cNvSpPr/>
            <p:nvPr/>
          </p:nvSpPr>
          <p:spPr>
            <a:xfrm flipH="false" flipV="false" rot="0">
              <a:off x="0" y="0"/>
              <a:ext cx="282060" cy="1536907"/>
            </a:xfrm>
            <a:custGeom>
              <a:avLst/>
              <a:gdLst/>
              <a:ahLst/>
              <a:cxnLst/>
              <a:rect r="r" b="b" t="t" l="l"/>
              <a:pathLst>
                <a:path h="1536907" w="282060">
                  <a:moveTo>
                    <a:pt x="141030" y="0"/>
                  </a:moveTo>
                  <a:lnTo>
                    <a:pt x="141030" y="0"/>
                  </a:lnTo>
                  <a:cubicBezTo>
                    <a:pt x="178434" y="0"/>
                    <a:pt x="214305" y="14859"/>
                    <a:pt x="240754" y="41307"/>
                  </a:cubicBezTo>
                  <a:cubicBezTo>
                    <a:pt x="267202" y="67755"/>
                    <a:pt x="282060" y="103627"/>
                    <a:pt x="282060" y="141030"/>
                  </a:cubicBezTo>
                  <a:lnTo>
                    <a:pt x="282060" y="1395877"/>
                  </a:lnTo>
                  <a:cubicBezTo>
                    <a:pt x="282060" y="1473766"/>
                    <a:pt x="218919" y="1536907"/>
                    <a:pt x="141030" y="1536907"/>
                  </a:cubicBezTo>
                  <a:lnTo>
                    <a:pt x="141030" y="1536907"/>
                  </a:lnTo>
                  <a:cubicBezTo>
                    <a:pt x="63141" y="1536907"/>
                    <a:pt x="0" y="1473766"/>
                    <a:pt x="0" y="1395877"/>
                  </a:cubicBezTo>
                  <a:lnTo>
                    <a:pt x="0" y="141030"/>
                  </a:lnTo>
                  <a:cubicBezTo>
                    <a:pt x="0" y="63141"/>
                    <a:pt x="63141" y="0"/>
                    <a:pt x="141030" y="0"/>
                  </a:cubicBezTo>
                  <a:close/>
                </a:path>
              </a:pathLst>
            </a:custGeom>
            <a:solidFill>
              <a:srgbClr val="E99842"/>
            </a:solidFill>
            <a:ln cap="rnd">
              <a:noFill/>
              <a:prstDash val="solid"/>
              <a:round/>
            </a:ln>
          </p:spPr>
        </p:sp>
        <p:sp>
          <p:nvSpPr>
            <p:cNvPr name="TextBox 19" id="19"/>
            <p:cNvSpPr txBox="true"/>
            <p:nvPr/>
          </p:nvSpPr>
          <p:spPr>
            <a:xfrm>
              <a:off x="0" y="-38100"/>
              <a:ext cx="282060" cy="1575007"/>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3896601" y="4256944"/>
            <a:ext cx="7251413" cy="5401413"/>
          </a:xfrm>
          <a:custGeom>
            <a:avLst/>
            <a:gdLst/>
            <a:ahLst/>
            <a:cxnLst/>
            <a:rect r="r" b="b" t="t" l="l"/>
            <a:pathLst>
              <a:path h="5401413" w="7251413">
                <a:moveTo>
                  <a:pt x="0" y="0"/>
                </a:moveTo>
                <a:lnTo>
                  <a:pt x="7251412" y="0"/>
                </a:lnTo>
                <a:lnTo>
                  <a:pt x="7251412" y="5401412"/>
                </a:lnTo>
                <a:lnTo>
                  <a:pt x="0" y="5401412"/>
                </a:lnTo>
                <a:lnTo>
                  <a:pt x="0" y="0"/>
                </a:lnTo>
                <a:close/>
              </a:path>
            </a:pathLst>
          </a:custGeom>
          <a:blipFill>
            <a:blip r:embed="rId18"/>
            <a:stretch>
              <a:fillRect l="-145701" t="-93802" r="-147138" b="-102853"/>
            </a:stretch>
          </a:blipFill>
        </p:spPr>
      </p:sp>
      <p:sp>
        <p:nvSpPr>
          <p:cNvPr name="TextBox 21" id="21"/>
          <p:cNvSpPr txBox="true"/>
          <p:nvPr/>
        </p:nvSpPr>
        <p:spPr>
          <a:xfrm rot="0">
            <a:off x="6676543" y="560362"/>
            <a:ext cx="8662565" cy="1689100"/>
          </a:xfrm>
          <a:prstGeom prst="rect">
            <a:avLst/>
          </a:prstGeom>
        </p:spPr>
        <p:txBody>
          <a:bodyPr anchor="t" rtlCol="false" tIns="0" lIns="0" bIns="0" rIns="0">
            <a:spAutoFit/>
          </a:bodyPr>
          <a:lstStyle/>
          <a:p>
            <a:pPr algn="ctr">
              <a:lnSpc>
                <a:spcPts val="6500"/>
              </a:lnSpc>
            </a:pPr>
            <a:r>
              <a:rPr lang="en-US" sz="6500">
                <a:solidFill>
                  <a:srgbClr val="FFFFFF"/>
                </a:solidFill>
                <a:latin typeface="HK Grotesk Semi-Bold"/>
              </a:rPr>
              <a:t>Perhitungan Manual Metode Naïve bayes</a:t>
            </a:r>
          </a:p>
        </p:txBody>
      </p:sp>
      <p:sp>
        <p:nvSpPr>
          <p:cNvPr name="TextBox 22" id="22"/>
          <p:cNvSpPr txBox="true"/>
          <p:nvPr/>
        </p:nvSpPr>
        <p:spPr>
          <a:xfrm rot="0">
            <a:off x="1009307" y="2450209"/>
            <a:ext cx="11908401" cy="931545"/>
          </a:xfrm>
          <a:prstGeom prst="rect">
            <a:avLst/>
          </a:prstGeom>
        </p:spPr>
        <p:txBody>
          <a:bodyPr anchor="t" rtlCol="false" tIns="0" lIns="0" bIns="0" rIns="0">
            <a:spAutoFit/>
          </a:bodyPr>
          <a:lstStyle/>
          <a:p>
            <a:pPr algn="ctr">
              <a:lnSpc>
                <a:spcPts val="3779"/>
              </a:lnSpc>
            </a:pPr>
            <a:r>
              <a:rPr lang="en-US" sz="2700">
                <a:solidFill>
                  <a:srgbClr val="FFFFFF"/>
                </a:solidFill>
                <a:latin typeface="Muli"/>
              </a:rPr>
              <a:t>Berikut adalah dataset seherhana sebagai acuan untuk menghitung menggunakan naive bayes :</a:t>
            </a:r>
          </a:p>
        </p:txBody>
      </p:sp>
      <p:sp>
        <p:nvSpPr>
          <p:cNvPr name="TextBox 23" id="23"/>
          <p:cNvSpPr txBox="true"/>
          <p:nvPr/>
        </p:nvSpPr>
        <p:spPr>
          <a:xfrm rot="0">
            <a:off x="0" y="3908403"/>
            <a:ext cx="4969775" cy="455295"/>
          </a:xfrm>
          <a:prstGeom prst="rect">
            <a:avLst/>
          </a:prstGeom>
        </p:spPr>
        <p:txBody>
          <a:bodyPr anchor="t" rtlCol="false" tIns="0" lIns="0" bIns="0" rIns="0">
            <a:spAutoFit/>
          </a:bodyPr>
          <a:lstStyle/>
          <a:p>
            <a:pPr algn="ctr">
              <a:lnSpc>
                <a:spcPts val="3779"/>
              </a:lnSpc>
            </a:pPr>
            <a:r>
              <a:rPr lang="en-US" sz="2700">
                <a:solidFill>
                  <a:srgbClr val="FFFFFF"/>
                </a:solidFill>
                <a:latin typeface="Muli"/>
              </a:rPr>
              <a:t>Data Training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36014">
            <a:off x="5422469" y="143976"/>
            <a:ext cx="12549818" cy="10311166"/>
          </a:xfrm>
          <a:custGeom>
            <a:avLst/>
            <a:gdLst/>
            <a:ahLst/>
            <a:cxnLst/>
            <a:rect r="r" b="b" t="t" l="l"/>
            <a:pathLst>
              <a:path h="10311166" w="12549818">
                <a:moveTo>
                  <a:pt x="0" y="0"/>
                </a:moveTo>
                <a:lnTo>
                  <a:pt x="12549818" y="0"/>
                </a:lnTo>
                <a:lnTo>
                  <a:pt x="12549818" y="10311166"/>
                </a:lnTo>
                <a:lnTo>
                  <a:pt x="0" y="10311166"/>
                </a:lnTo>
                <a:lnTo>
                  <a:pt x="0" y="0"/>
                </a:lnTo>
                <a:close/>
              </a:path>
            </a:pathLst>
          </a:custGeom>
          <a:blipFill>
            <a:blip r:embed="rId4">
              <a:extLst>
                <a:ext uri="{96DAC541-7B7A-43D3-8B79-37D633B846F1}">
                  <asvg:svgBlip xmlns:asvg="http://schemas.microsoft.com/office/drawing/2016/SVG/main" r:embed="rId5"/>
                </a:ext>
              </a:extLst>
            </a:blip>
            <a:stretch>
              <a:fillRect l="0" t="0" r="0" b="-21710"/>
            </a:stretch>
          </a:blipFill>
        </p:spPr>
      </p:sp>
      <p:grpSp>
        <p:nvGrpSpPr>
          <p:cNvPr name="Group 5" id="5"/>
          <p:cNvGrpSpPr/>
          <p:nvPr/>
        </p:nvGrpSpPr>
        <p:grpSpPr>
          <a:xfrm rot="0">
            <a:off x="2339022" y="651488"/>
            <a:ext cx="16882189" cy="9135154"/>
            <a:chOff x="0" y="0"/>
            <a:chExt cx="1428505" cy="772981"/>
          </a:xfrm>
        </p:grpSpPr>
        <p:sp>
          <p:nvSpPr>
            <p:cNvPr name="Freeform 6" id="6"/>
            <p:cNvSpPr/>
            <p:nvPr/>
          </p:nvSpPr>
          <p:spPr>
            <a:xfrm flipH="false" flipV="false" rot="0">
              <a:off x="0" y="0"/>
              <a:ext cx="1428505" cy="772981"/>
            </a:xfrm>
            <a:custGeom>
              <a:avLst/>
              <a:gdLst/>
              <a:ahLst/>
              <a:cxnLst/>
              <a:rect r="r" b="b" t="t" l="l"/>
              <a:pathLst>
                <a:path h="772981" w="1428505">
                  <a:moveTo>
                    <a:pt x="22929" y="0"/>
                  </a:moveTo>
                  <a:lnTo>
                    <a:pt x="1405575" y="0"/>
                  </a:lnTo>
                  <a:cubicBezTo>
                    <a:pt x="1418239" y="0"/>
                    <a:pt x="1428505" y="10266"/>
                    <a:pt x="1428505" y="22929"/>
                  </a:cubicBezTo>
                  <a:lnTo>
                    <a:pt x="1428505" y="750052"/>
                  </a:lnTo>
                  <a:cubicBezTo>
                    <a:pt x="1428505" y="756133"/>
                    <a:pt x="1426089" y="761965"/>
                    <a:pt x="1421789" y="766265"/>
                  </a:cubicBezTo>
                  <a:cubicBezTo>
                    <a:pt x="1417489" y="770565"/>
                    <a:pt x="1411657" y="772981"/>
                    <a:pt x="1405575" y="772981"/>
                  </a:cubicBezTo>
                  <a:lnTo>
                    <a:pt x="22929" y="772981"/>
                  </a:lnTo>
                  <a:cubicBezTo>
                    <a:pt x="16848" y="772981"/>
                    <a:pt x="11016" y="770565"/>
                    <a:pt x="6716" y="766265"/>
                  </a:cubicBezTo>
                  <a:cubicBezTo>
                    <a:pt x="2416" y="761965"/>
                    <a:pt x="0" y="756133"/>
                    <a:pt x="0" y="750052"/>
                  </a:cubicBezTo>
                  <a:lnTo>
                    <a:pt x="0" y="22929"/>
                  </a:lnTo>
                  <a:cubicBezTo>
                    <a:pt x="0" y="10266"/>
                    <a:pt x="10266" y="0"/>
                    <a:pt x="22929" y="0"/>
                  </a:cubicBezTo>
                  <a:close/>
                </a:path>
              </a:pathLst>
            </a:custGeom>
            <a:solidFill>
              <a:srgbClr val="449864"/>
            </a:solidFill>
          </p:spPr>
        </p:sp>
        <p:sp>
          <p:nvSpPr>
            <p:cNvPr name="TextBox 7" id="7"/>
            <p:cNvSpPr txBox="true"/>
            <p:nvPr/>
          </p:nvSpPr>
          <p:spPr>
            <a:xfrm>
              <a:off x="0" y="-47625"/>
              <a:ext cx="1428505" cy="82060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true" flipV="false" rot="0">
            <a:off x="0" y="5596960"/>
            <a:ext cx="5409213" cy="4189681"/>
          </a:xfrm>
          <a:custGeom>
            <a:avLst/>
            <a:gdLst/>
            <a:ahLst/>
            <a:cxnLst/>
            <a:rect r="r" b="b" t="t" l="l"/>
            <a:pathLst>
              <a:path h="4189681" w="5409213">
                <a:moveTo>
                  <a:pt x="5409213" y="0"/>
                </a:moveTo>
                <a:lnTo>
                  <a:pt x="0" y="0"/>
                </a:lnTo>
                <a:lnTo>
                  <a:pt x="0" y="4189682"/>
                </a:lnTo>
                <a:lnTo>
                  <a:pt x="5409213" y="4189682"/>
                </a:lnTo>
                <a:lnTo>
                  <a:pt x="540921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0322119" y="9598954"/>
            <a:ext cx="2750519" cy="520098"/>
          </a:xfrm>
          <a:custGeom>
            <a:avLst/>
            <a:gdLst/>
            <a:ahLst/>
            <a:cxnLst/>
            <a:rect r="r" b="b" t="t" l="l"/>
            <a:pathLst>
              <a:path h="520098" w="2750519">
                <a:moveTo>
                  <a:pt x="0" y="0"/>
                </a:moveTo>
                <a:lnTo>
                  <a:pt x="2750519" y="0"/>
                </a:lnTo>
                <a:lnTo>
                  <a:pt x="2750519" y="520098"/>
                </a:lnTo>
                <a:lnTo>
                  <a:pt x="0" y="520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5400000">
            <a:off x="7086949" y="-938418"/>
            <a:ext cx="7124723" cy="13543519"/>
            <a:chOff x="0" y="0"/>
            <a:chExt cx="1811434" cy="3443388"/>
          </a:xfrm>
        </p:grpSpPr>
        <p:sp>
          <p:nvSpPr>
            <p:cNvPr name="Freeform 11" id="11"/>
            <p:cNvSpPr/>
            <p:nvPr/>
          </p:nvSpPr>
          <p:spPr>
            <a:xfrm flipH="false" flipV="false" rot="0">
              <a:off x="0" y="0"/>
              <a:ext cx="1811434" cy="3443388"/>
            </a:xfrm>
            <a:custGeom>
              <a:avLst/>
              <a:gdLst/>
              <a:ahLst/>
              <a:cxnLst/>
              <a:rect r="r" b="b" t="t" l="l"/>
              <a:pathLst>
                <a:path h="3443388" w="1811434">
                  <a:moveTo>
                    <a:pt x="21733" y="0"/>
                  </a:moveTo>
                  <a:lnTo>
                    <a:pt x="1789701" y="0"/>
                  </a:lnTo>
                  <a:cubicBezTo>
                    <a:pt x="1801704" y="0"/>
                    <a:pt x="1811434" y="9730"/>
                    <a:pt x="1811434" y="21733"/>
                  </a:cubicBezTo>
                  <a:lnTo>
                    <a:pt x="1811434" y="3421655"/>
                  </a:lnTo>
                  <a:cubicBezTo>
                    <a:pt x="1811434" y="3433658"/>
                    <a:pt x="1801704" y="3443388"/>
                    <a:pt x="1789701" y="3443388"/>
                  </a:cubicBezTo>
                  <a:lnTo>
                    <a:pt x="21733" y="3443388"/>
                  </a:lnTo>
                  <a:cubicBezTo>
                    <a:pt x="15969" y="3443388"/>
                    <a:pt x="10441" y="3441098"/>
                    <a:pt x="6365" y="3437023"/>
                  </a:cubicBezTo>
                  <a:cubicBezTo>
                    <a:pt x="2290" y="3432947"/>
                    <a:pt x="0" y="3427419"/>
                    <a:pt x="0" y="3421655"/>
                  </a:cubicBezTo>
                  <a:lnTo>
                    <a:pt x="0" y="21733"/>
                  </a:lnTo>
                  <a:cubicBezTo>
                    <a:pt x="0" y="9730"/>
                    <a:pt x="9730" y="0"/>
                    <a:pt x="21733" y="0"/>
                  </a:cubicBezTo>
                  <a:close/>
                </a:path>
              </a:pathLst>
            </a:custGeom>
            <a:solidFill>
              <a:srgbClr val="FFFFFF"/>
            </a:solidFill>
            <a:ln cap="sq">
              <a:noFill/>
              <a:prstDash val="solid"/>
              <a:miter/>
            </a:ln>
          </p:spPr>
        </p:sp>
        <p:sp>
          <p:nvSpPr>
            <p:cNvPr name="TextBox 12" id="12"/>
            <p:cNvSpPr txBox="true"/>
            <p:nvPr/>
          </p:nvSpPr>
          <p:spPr>
            <a:xfrm>
              <a:off x="0" y="-38100"/>
              <a:ext cx="1811434" cy="3481488"/>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5400000">
            <a:off x="4405233" y="-2609873"/>
            <a:ext cx="2024637" cy="9211986"/>
            <a:chOff x="0" y="0"/>
            <a:chExt cx="514756" cy="2342112"/>
          </a:xfrm>
        </p:grpSpPr>
        <p:sp>
          <p:nvSpPr>
            <p:cNvPr name="Freeform 14" id="14"/>
            <p:cNvSpPr/>
            <p:nvPr/>
          </p:nvSpPr>
          <p:spPr>
            <a:xfrm flipH="false" flipV="false" rot="0">
              <a:off x="0" y="0"/>
              <a:ext cx="514756" cy="2342112"/>
            </a:xfrm>
            <a:custGeom>
              <a:avLst/>
              <a:gdLst/>
              <a:ahLst/>
              <a:cxnLst/>
              <a:rect r="r" b="b" t="t" l="l"/>
              <a:pathLst>
                <a:path h="2342112" w="514756">
                  <a:moveTo>
                    <a:pt x="114716" y="0"/>
                  </a:moveTo>
                  <a:lnTo>
                    <a:pt x="400041" y="0"/>
                  </a:lnTo>
                  <a:cubicBezTo>
                    <a:pt x="430465" y="0"/>
                    <a:pt x="459643" y="12086"/>
                    <a:pt x="481157" y="33599"/>
                  </a:cubicBezTo>
                  <a:cubicBezTo>
                    <a:pt x="502670" y="55113"/>
                    <a:pt x="514756" y="84291"/>
                    <a:pt x="514756" y="114716"/>
                  </a:cubicBezTo>
                  <a:lnTo>
                    <a:pt x="514756" y="2227397"/>
                  </a:lnTo>
                  <a:cubicBezTo>
                    <a:pt x="514756" y="2290752"/>
                    <a:pt x="463396" y="2342112"/>
                    <a:pt x="400041" y="2342112"/>
                  </a:cubicBezTo>
                  <a:lnTo>
                    <a:pt x="114716" y="2342112"/>
                  </a:lnTo>
                  <a:cubicBezTo>
                    <a:pt x="51360" y="2342112"/>
                    <a:pt x="0" y="2290752"/>
                    <a:pt x="0" y="2227397"/>
                  </a:cubicBezTo>
                  <a:lnTo>
                    <a:pt x="0" y="114716"/>
                  </a:lnTo>
                  <a:cubicBezTo>
                    <a:pt x="0" y="51360"/>
                    <a:pt x="51360" y="0"/>
                    <a:pt x="114716" y="0"/>
                  </a:cubicBezTo>
                  <a:close/>
                </a:path>
              </a:pathLst>
            </a:custGeom>
            <a:solidFill>
              <a:srgbClr val="E99842"/>
            </a:solidFill>
            <a:ln cap="rnd">
              <a:noFill/>
              <a:prstDash val="solid"/>
              <a:round/>
            </a:ln>
          </p:spPr>
        </p:sp>
        <p:sp>
          <p:nvSpPr>
            <p:cNvPr name="TextBox 15" id="15"/>
            <p:cNvSpPr txBox="true"/>
            <p:nvPr/>
          </p:nvSpPr>
          <p:spPr>
            <a:xfrm>
              <a:off x="0" y="-38100"/>
              <a:ext cx="514756" cy="2380212"/>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8394979">
            <a:off x="16446905" y="9217808"/>
            <a:ext cx="1986430" cy="762292"/>
          </a:xfrm>
          <a:custGeom>
            <a:avLst/>
            <a:gdLst/>
            <a:ahLst/>
            <a:cxnLst/>
            <a:rect r="r" b="b" t="t" l="l"/>
            <a:pathLst>
              <a:path h="762292" w="1986430">
                <a:moveTo>
                  <a:pt x="0" y="0"/>
                </a:moveTo>
                <a:lnTo>
                  <a:pt x="1986430" y="0"/>
                </a:lnTo>
                <a:lnTo>
                  <a:pt x="1986430" y="762292"/>
                </a:lnTo>
                <a:lnTo>
                  <a:pt x="0" y="7622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6988690" y="1138159"/>
            <a:ext cx="902860" cy="902860"/>
          </a:xfrm>
          <a:custGeom>
            <a:avLst/>
            <a:gdLst/>
            <a:ahLst/>
            <a:cxnLst/>
            <a:rect r="r" b="b" t="t" l="l"/>
            <a:pathLst>
              <a:path h="902860" w="902860">
                <a:moveTo>
                  <a:pt x="0" y="0"/>
                </a:moveTo>
                <a:lnTo>
                  <a:pt x="902860" y="0"/>
                </a:lnTo>
                <a:lnTo>
                  <a:pt x="902860" y="902859"/>
                </a:lnTo>
                <a:lnTo>
                  <a:pt x="0" y="9028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386477" y="3391579"/>
            <a:ext cx="850163" cy="850163"/>
          </a:xfrm>
          <a:custGeom>
            <a:avLst/>
            <a:gdLst/>
            <a:ahLst/>
            <a:cxnLst/>
            <a:rect r="r" b="b" t="t" l="l"/>
            <a:pathLst>
              <a:path h="850163" w="850163">
                <a:moveTo>
                  <a:pt x="0" y="0"/>
                </a:moveTo>
                <a:lnTo>
                  <a:pt x="850163" y="0"/>
                </a:lnTo>
                <a:lnTo>
                  <a:pt x="850163" y="850163"/>
                </a:lnTo>
                <a:lnTo>
                  <a:pt x="0" y="85016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0">
            <a:off x="1236640" y="4538885"/>
            <a:ext cx="760674" cy="760674"/>
          </a:xfrm>
          <a:custGeom>
            <a:avLst/>
            <a:gdLst/>
            <a:ahLst/>
            <a:cxnLst/>
            <a:rect r="r" b="b" t="t" l="l"/>
            <a:pathLst>
              <a:path h="760674" w="760674">
                <a:moveTo>
                  <a:pt x="0" y="0"/>
                </a:moveTo>
                <a:lnTo>
                  <a:pt x="760674" y="0"/>
                </a:lnTo>
                <a:lnTo>
                  <a:pt x="760674" y="760674"/>
                </a:lnTo>
                <a:lnTo>
                  <a:pt x="0" y="76067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false" rot="-3756652">
            <a:off x="-522491" y="602655"/>
            <a:ext cx="1986430" cy="762292"/>
          </a:xfrm>
          <a:custGeom>
            <a:avLst/>
            <a:gdLst/>
            <a:ahLst/>
            <a:cxnLst/>
            <a:rect r="r" b="b" t="t" l="l"/>
            <a:pathLst>
              <a:path h="762292" w="1986430">
                <a:moveTo>
                  <a:pt x="0" y="0"/>
                </a:moveTo>
                <a:lnTo>
                  <a:pt x="1986429" y="0"/>
                </a:lnTo>
                <a:lnTo>
                  <a:pt x="1986429" y="762292"/>
                </a:lnTo>
                <a:lnTo>
                  <a:pt x="0" y="7622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1" id="21"/>
          <p:cNvSpPr/>
          <p:nvPr/>
        </p:nvSpPr>
        <p:spPr>
          <a:xfrm flipH="false" flipV="false" rot="0">
            <a:off x="7996278" y="3121357"/>
            <a:ext cx="5344165" cy="1348478"/>
          </a:xfrm>
          <a:custGeom>
            <a:avLst/>
            <a:gdLst/>
            <a:ahLst/>
            <a:cxnLst/>
            <a:rect r="r" b="b" t="t" l="l"/>
            <a:pathLst>
              <a:path h="1348478" w="5344165">
                <a:moveTo>
                  <a:pt x="0" y="0"/>
                </a:moveTo>
                <a:lnTo>
                  <a:pt x="5344165" y="0"/>
                </a:lnTo>
                <a:lnTo>
                  <a:pt x="5344165" y="1348478"/>
                </a:lnTo>
                <a:lnTo>
                  <a:pt x="0" y="1348478"/>
                </a:lnTo>
                <a:lnTo>
                  <a:pt x="0" y="0"/>
                </a:lnTo>
                <a:close/>
              </a:path>
            </a:pathLst>
          </a:custGeom>
          <a:blipFill>
            <a:blip r:embed="rId20"/>
            <a:stretch>
              <a:fillRect l="-192809" t="-529370" r="-188618" b="-443851"/>
            </a:stretch>
          </a:blipFill>
        </p:spPr>
      </p:sp>
      <p:sp>
        <p:nvSpPr>
          <p:cNvPr name="Freeform 22" id="22"/>
          <p:cNvSpPr/>
          <p:nvPr/>
        </p:nvSpPr>
        <p:spPr>
          <a:xfrm flipH="false" flipV="false" rot="0">
            <a:off x="6964120" y="4919222"/>
            <a:ext cx="4904567" cy="1527148"/>
          </a:xfrm>
          <a:custGeom>
            <a:avLst/>
            <a:gdLst/>
            <a:ahLst/>
            <a:cxnLst/>
            <a:rect r="r" b="b" t="t" l="l"/>
            <a:pathLst>
              <a:path h="1527148" w="4904567">
                <a:moveTo>
                  <a:pt x="0" y="0"/>
                </a:moveTo>
                <a:lnTo>
                  <a:pt x="4904567" y="0"/>
                </a:lnTo>
                <a:lnTo>
                  <a:pt x="4904567" y="1527148"/>
                </a:lnTo>
                <a:lnTo>
                  <a:pt x="0" y="1527148"/>
                </a:lnTo>
                <a:lnTo>
                  <a:pt x="0" y="0"/>
                </a:lnTo>
                <a:close/>
              </a:path>
            </a:pathLst>
          </a:custGeom>
          <a:blipFill>
            <a:blip r:embed="rId21"/>
            <a:stretch>
              <a:fillRect l="-170435" t="-506836" r="-493541" b="-773299"/>
            </a:stretch>
          </a:blipFill>
        </p:spPr>
      </p:sp>
      <p:sp>
        <p:nvSpPr>
          <p:cNvPr name="Freeform 23" id="23"/>
          <p:cNvSpPr/>
          <p:nvPr/>
        </p:nvSpPr>
        <p:spPr>
          <a:xfrm flipH="false" flipV="false" rot="0">
            <a:off x="4125987" y="6560670"/>
            <a:ext cx="8605201" cy="2534501"/>
          </a:xfrm>
          <a:custGeom>
            <a:avLst/>
            <a:gdLst/>
            <a:ahLst/>
            <a:cxnLst/>
            <a:rect r="r" b="b" t="t" l="l"/>
            <a:pathLst>
              <a:path h="2534501" w="8605201">
                <a:moveTo>
                  <a:pt x="0" y="0"/>
                </a:moveTo>
                <a:lnTo>
                  <a:pt x="8605202" y="0"/>
                </a:lnTo>
                <a:lnTo>
                  <a:pt x="8605202" y="2534502"/>
                </a:lnTo>
                <a:lnTo>
                  <a:pt x="0" y="2534502"/>
                </a:lnTo>
                <a:lnTo>
                  <a:pt x="0" y="0"/>
                </a:lnTo>
                <a:close/>
              </a:path>
            </a:pathLst>
          </a:custGeom>
          <a:blipFill>
            <a:blip r:embed="rId22"/>
            <a:stretch>
              <a:fillRect l="-26958" t="-163532" r="-29426" b="-35133"/>
            </a:stretch>
          </a:blipFill>
        </p:spPr>
      </p:sp>
      <p:sp>
        <p:nvSpPr>
          <p:cNvPr name="TextBox 24" id="24"/>
          <p:cNvSpPr txBox="true"/>
          <p:nvPr/>
        </p:nvSpPr>
        <p:spPr>
          <a:xfrm rot="0">
            <a:off x="1882838" y="1633852"/>
            <a:ext cx="7069427" cy="848360"/>
          </a:xfrm>
          <a:prstGeom prst="rect">
            <a:avLst/>
          </a:prstGeom>
        </p:spPr>
        <p:txBody>
          <a:bodyPr anchor="t" rtlCol="false" tIns="0" lIns="0" bIns="0" rIns="0">
            <a:spAutoFit/>
          </a:bodyPr>
          <a:lstStyle/>
          <a:p>
            <a:pPr algn="ctr">
              <a:lnSpc>
                <a:spcPts val="6399"/>
              </a:lnSpc>
            </a:pPr>
            <a:r>
              <a:rPr lang="en-US" sz="6399">
                <a:solidFill>
                  <a:srgbClr val="FFFFFF"/>
                </a:solidFill>
                <a:latin typeface="HK Grotesk Semi-Bold"/>
              </a:rPr>
              <a:t>Data Training</a:t>
            </a:r>
          </a:p>
        </p:txBody>
      </p:sp>
      <p:sp>
        <p:nvSpPr>
          <p:cNvPr name="TextBox 25" id="25"/>
          <p:cNvSpPr txBox="true"/>
          <p:nvPr/>
        </p:nvSpPr>
        <p:spPr>
          <a:xfrm rot="0">
            <a:off x="3915651" y="5048099"/>
            <a:ext cx="2923463" cy="455295"/>
          </a:xfrm>
          <a:prstGeom prst="rect">
            <a:avLst/>
          </a:prstGeom>
        </p:spPr>
        <p:txBody>
          <a:bodyPr anchor="t" rtlCol="false" tIns="0" lIns="0" bIns="0" rIns="0">
            <a:spAutoFit/>
          </a:bodyPr>
          <a:lstStyle/>
          <a:p>
            <a:pPr algn="ctr">
              <a:lnSpc>
                <a:spcPts val="3779"/>
              </a:lnSpc>
            </a:pPr>
            <a:r>
              <a:rPr lang="en-US" sz="2700">
                <a:solidFill>
                  <a:srgbClr val="000000"/>
                </a:solidFill>
                <a:latin typeface="Muli"/>
              </a:rPr>
              <a:t>Theorema Bayes: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86598">
            <a:off x="3827308" y="556740"/>
            <a:ext cx="14163767" cy="11637216"/>
          </a:xfrm>
          <a:custGeom>
            <a:avLst/>
            <a:gdLst/>
            <a:ahLst/>
            <a:cxnLst/>
            <a:rect r="r" b="b" t="t" l="l"/>
            <a:pathLst>
              <a:path h="11637216" w="14163767">
                <a:moveTo>
                  <a:pt x="0" y="0"/>
                </a:moveTo>
                <a:lnTo>
                  <a:pt x="14163767" y="0"/>
                </a:lnTo>
                <a:lnTo>
                  <a:pt x="14163767" y="11637216"/>
                </a:lnTo>
                <a:lnTo>
                  <a:pt x="0" y="11637216"/>
                </a:lnTo>
                <a:lnTo>
                  <a:pt x="0" y="0"/>
                </a:lnTo>
                <a:close/>
              </a:path>
            </a:pathLst>
          </a:custGeom>
          <a:blipFill>
            <a:blip r:embed="rId4">
              <a:extLst>
                <a:ext uri="{96DAC541-7B7A-43D3-8B79-37D633B846F1}">
                  <asvg:svgBlip xmlns:asvg="http://schemas.microsoft.com/office/drawing/2016/SVG/main" r:embed="rId5"/>
                </a:ext>
              </a:extLst>
            </a:blip>
            <a:stretch>
              <a:fillRect l="0" t="0" r="0" b="-21710"/>
            </a:stretch>
          </a:blipFill>
        </p:spPr>
      </p:sp>
      <p:grpSp>
        <p:nvGrpSpPr>
          <p:cNvPr name="Group 5" id="5"/>
          <p:cNvGrpSpPr/>
          <p:nvPr/>
        </p:nvGrpSpPr>
        <p:grpSpPr>
          <a:xfrm rot="0">
            <a:off x="-316834" y="9629775"/>
            <a:ext cx="18921667" cy="1095299"/>
            <a:chOff x="0" y="0"/>
            <a:chExt cx="11212840" cy="649066"/>
          </a:xfrm>
        </p:grpSpPr>
        <p:sp>
          <p:nvSpPr>
            <p:cNvPr name="Freeform 6" id="6"/>
            <p:cNvSpPr/>
            <p:nvPr/>
          </p:nvSpPr>
          <p:spPr>
            <a:xfrm flipH="false" flipV="false" rot="0">
              <a:off x="0" y="0"/>
              <a:ext cx="11212840" cy="649066"/>
            </a:xfrm>
            <a:custGeom>
              <a:avLst/>
              <a:gdLst/>
              <a:ahLst/>
              <a:cxnLst/>
              <a:rect r="r" b="b" t="t" l="l"/>
              <a:pathLst>
                <a:path h="649066" w="11212840">
                  <a:moveTo>
                    <a:pt x="0" y="0"/>
                  </a:moveTo>
                  <a:lnTo>
                    <a:pt x="11212840" y="0"/>
                  </a:lnTo>
                  <a:lnTo>
                    <a:pt x="11212840" y="649066"/>
                  </a:lnTo>
                  <a:lnTo>
                    <a:pt x="0" y="649066"/>
                  </a:lnTo>
                  <a:close/>
                </a:path>
              </a:pathLst>
            </a:custGeom>
            <a:solidFill>
              <a:srgbClr val="004AAD"/>
            </a:solidFill>
          </p:spPr>
        </p:sp>
        <p:sp>
          <p:nvSpPr>
            <p:cNvPr name="TextBox 7" id="7"/>
            <p:cNvSpPr txBox="true"/>
            <p:nvPr/>
          </p:nvSpPr>
          <p:spPr>
            <a:xfrm>
              <a:off x="0" y="-19050"/>
              <a:ext cx="11212840" cy="668116"/>
            </a:xfrm>
            <a:prstGeom prst="rect">
              <a:avLst/>
            </a:prstGeom>
          </p:spPr>
          <p:txBody>
            <a:bodyPr anchor="ctr" rtlCol="false" tIns="50800" lIns="50800" bIns="50800" rIns="50800"/>
            <a:lstStyle/>
            <a:p>
              <a:pPr algn="ctr">
                <a:lnSpc>
                  <a:spcPts val="1399"/>
                </a:lnSpc>
              </a:pPr>
            </a:p>
          </p:txBody>
        </p:sp>
      </p:grpSp>
      <p:grpSp>
        <p:nvGrpSpPr>
          <p:cNvPr name="Group 8" id="8"/>
          <p:cNvGrpSpPr/>
          <p:nvPr/>
        </p:nvGrpSpPr>
        <p:grpSpPr>
          <a:xfrm rot="0">
            <a:off x="548583" y="1209680"/>
            <a:ext cx="17259300" cy="9789355"/>
            <a:chOff x="0" y="0"/>
            <a:chExt cx="1460414" cy="828337"/>
          </a:xfrm>
        </p:grpSpPr>
        <p:sp>
          <p:nvSpPr>
            <p:cNvPr name="Freeform 9" id="9"/>
            <p:cNvSpPr/>
            <p:nvPr/>
          </p:nvSpPr>
          <p:spPr>
            <a:xfrm flipH="false" flipV="false" rot="0">
              <a:off x="0" y="0"/>
              <a:ext cx="1460414" cy="828337"/>
            </a:xfrm>
            <a:custGeom>
              <a:avLst/>
              <a:gdLst/>
              <a:ahLst/>
              <a:cxnLst/>
              <a:rect r="r" b="b" t="t" l="l"/>
              <a:pathLst>
                <a:path h="828337" w="1460414">
                  <a:moveTo>
                    <a:pt x="22428" y="0"/>
                  </a:moveTo>
                  <a:lnTo>
                    <a:pt x="1437986" y="0"/>
                  </a:lnTo>
                  <a:cubicBezTo>
                    <a:pt x="1450373" y="0"/>
                    <a:pt x="1460414" y="10041"/>
                    <a:pt x="1460414" y="22428"/>
                  </a:cubicBezTo>
                  <a:lnTo>
                    <a:pt x="1460414" y="805909"/>
                  </a:lnTo>
                  <a:cubicBezTo>
                    <a:pt x="1460414" y="818295"/>
                    <a:pt x="1450373" y="828337"/>
                    <a:pt x="1437986" y="828337"/>
                  </a:cubicBezTo>
                  <a:lnTo>
                    <a:pt x="22428" y="828337"/>
                  </a:lnTo>
                  <a:cubicBezTo>
                    <a:pt x="10041" y="828337"/>
                    <a:pt x="0" y="818295"/>
                    <a:pt x="0" y="805909"/>
                  </a:cubicBezTo>
                  <a:lnTo>
                    <a:pt x="0" y="22428"/>
                  </a:lnTo>
                  <a:cubicBezTo>
                    <a:pt x="0" y="10041"/>
                    <a:pt x="10041" y="0"/>
                    <a:pt x="22428" y="0"/>
                  </a:cubicBezTo>
                  <a:close/>
                </a:path>
              </a:pathLst>
            </a:custGeom>
            <a:solidFill>
              <a:srgbClr val="449864"/>
            </a:solidFill>
          </p:spPr>
        </p:sp>
        <p:sp>
          <p:nvSpPr>
            <p:cNvPr name="TextBox 10" id="10"/>
            <p:cNvSpPr txBox="true"/>
            <p:nvPr/>
          </p:nvSpPr>
          <p:spPr>
            <a:xfrm>
              <a:off x="0" y="-47625"/>
              <a:ext cx="1460414" cy="875962"/>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238409" y="6375348"/>
            <a:ext cx="1479048" cy="2375981"/>
          </a:xfrm>
          <a:custGeom>
            <a:avLst/>
            <a:gdLst/>
            <a:ahLst/>
            <a:cxnLst/>
            <a:rect r="r" b="b" t="t" l="l"/>
            <a:pathLst>
              <a:path h="2375981" w="1479048">
                <a:moveTo>
                  <a:pt x="0" y="0"/>
                </a:moveTo>
                <a:lnTo>
                  <a:pt x="1479048" y="0"/>
                </a:lnTo>
                <a:lnTo>
                  <a:pt x="1479048" y="2375981"/>
                </a:lnTo>
                <a:lnTo>
                  <a:pt x="0" y="23759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509873" y="2343450"/>
            <a:ext cx="3908354" cy="455295"/>
          </a:xfrm>
          <a:prstGeom prst="rect">
            <a:avLst/>
          </a:prstGeom>
        </p:spPr>
        <p:txBody>
          <a:bodyPr anchor="t" rtlCol="false" tIns="0" lIns="0" bIns="0" rIns="0">
            <a:spAutoFit/>
          </a:bodyPr>
          <a:lstStyle/>
          <a:p>
            <a:pPr>
              <a:lnSpc>
                <a:spcPts val="3779"/>
              </a:lnSpc>
            </a:pPr>
            <a:r>
              <a:rPr lang="en-US" sz="2700">
                <a:solidFill>
                  <a:srgbClr val="FFFFFF"/>
                </a:solidFill>
                <a:latin typeface="Muli Bold"/>
              </a:rPr>
              <a:t>Total record :</a:t>
            </a:r>
            <a:r>
              <a:rPr lang="en-US" sz="2700">
                <a:solidFill>
                  <a:srgbClr val="FFFFFF"/>
                </a:solidFill>
                <a:latin typeface="Muli"/>
              </a:rPr>
              <a:t> 10</a:t>
            </a:r>
          </a:p>
        </p:txBody>
      </p:sp>
      <p:sp>
        <p:nvSpPr>
          <p:cNvPr name="TextBox 13" id="13"/>
          <p:cNvSpPr txBox="true"/>
          <p:nvPr/>
        </p:nvSpPr>
        <p:spPr>
          <a:xfrm rot="0">
            <a:off x="2509873" y="3140642"/>
            <a:ext cx="14749427" cy="1407795"/>
          </a:xfrm>
          <a:prstGeom prst="rect">
            <a:avLst/>
          </a:prstGeom>
        </p:spPr>
        <p:txBody>
          <a:bodyPr anchor="t" rtlCol="false" tIns="0" lIns="0" bIns="0" rIns="0">
            <a:spAutoFit/>
          </a:bodyPr>
          <a:lstStyle/>
          <a:p>
            <a:pPr>
              <a:lnSpc>
                <a:spcPts val="3779"/>
              </a:lnSpc>
            </a:pPr>
            <a:r>
              <a:rPr lang="en-US" sz="2700">
                <a:solidFill>
                  <a:srgbClr val="FFFFFF"/>
                </a:solidFill>
                <a:latin typeface="Muli Bold"/>
              </a:rPr>
              <a:t>Menghitung probabilitas label class:</a:t>
            </a:r>
          </a:p>
          <a:p>
            <a:pPr marL="582930" indent="-291465" lvl="1">
              <a:lnSpc>
                <a:spcPts val="3779"/>
              </a:lnSpc>
              <a:buFont typeface="Arial"/>
              <a:buChar char="•"/>
            </a:pPr>
            <a:r>
              <a:rPr lang="en-US" sz="2700">
                <a:solidFill>
                  <a:srgbClr val="FFFFFF"/>
                </a:solidFill>
                <a:latin typeface="Muli"/>
              </a:rPr>
              <a:t>P (Class = go-Out) : 5/10 = 0,5</a:t>
            </a:r>
          </a:p>
          <a:p>
            <a:pPr marL="582930" indent="-291465" lvl="1">
              <a:lnSpc>
                <a:spcPts val="3779"/>
              </a:lnSpc>
              <a:buFont typeface="Arial"/>
              <a:buChar char="•"/>
            </a:pPr>
            <a:r>
              <a:rPr lang="en-US" sz="2700">
                <a:solidFill>
                  <a:srgbClr val="FFFFFF"/>
                </a:solidFill>
                <a:latin typeface="Muli"/>
              </a:rPr>
              <a:t>P (Class = stay-home) : 5/10 = 0,5</a:t>
            </a:r>
          </a:p>
        </p:txBody>
      </p:sp>
      <p:grpSp>
        <p:nvGrpSpPr>
          <p:cNvPr name="Group 14" id="14"/>
          <p:cNvGrpSpPr/>
          <p:nvPr/>
        </p:nvGrpSpPr>
        <p:grpSpPr>
          <a:xfrm rot="0">
            <a:off x="12430112" y="802107"/>
            <a:ext cx="1091832" cy="109183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004AAD"/>
              </a:solidFill>
              <a:prstDash val="lgDash"/>
              <a:miter/>
            </a:ln>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a:lnSpc>
                  <a:spcPts val="1399"/>
                </a:lnSpc>
              </a:pPr>
            </a:p>
          </p:txBody>
        </p:sp>
      </p:grpSp>
      <p:sp>
        <p:nvSpPr>
          <p:cNvPr name="Freeform 17" id="17"/>
          <p:cNvSpPr/>
          <p:nvPr/>
        </p:nvSpPr>
        <p:spPr>
          <a:xfrm flipH="false" flipV="false" rot="0">
            <a:off x="16149757" y="7515034"/>
            <a:ext cx="1398514" cy="1398514"/>
          </a:xfrm>
          <a:custGeom>
            <a:avLst/>
            <a:gdLst/>
            <a:ahLst/>
            <a:cxnLst/>
            <a:rect r="r" b="b" t="t" l="l"/>
            <a:pathLst>
              <a:path h="1398514" w="1398514">
                <a:moveTo>
                  <a:pt x="0" y="0"/>
                </a:moveTo>
                <a:lnTo>
                  <a:pt x="1398514" y="0"/>
                </a:lnTo>
                <a:lnTo>
                  <a:pt x="1398514" y="1398514"/>
                </a:lnTo>
                <a:lnTo>
                  <a:pt x="0" y="1398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2914167">
            <a:off x="15970000" y="3425282"/>
            <a:ext cx="2217176" cy="1269333"/>
          </a:xfrm>
          <a:custGeom>
            <a:avLst/>
            <a:gdLst/>
            <a:ahLst/>
            <a:cxnLst/>
            <a:rect r="r" b="b" t="t" l="l"/>
            <a:pathLst>
              <a:path h="1269333" w="2217176">
                <a:moveTo>
                  <a:pt x="0" y="0"/>
                </a:moveTo>
                <a:lnTo>
                  <a:pt x="2217176" y="0"/>
                </a:lnTo>
                <a:lnTo>
                  <a:pt x="2217176" y="1269333"/>
                </a:lnTo>
                <a:lnTo>
                  <a:pt x="0" y="12693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5400000">
            <a:off x="3697736" y="-1877069"/>
            <a:ext cx="1368517" cy="6634372"/>
            <a:chOff x="0" y="0"/>
            <a:chExt cx="347940" cy="1686764"/>
          </a:xfrm>
        </p:grpSpPr>
        <p:sp>
          <p:nvSpPr>
            <p:cNvPr name="Freeform 20" id="20"/>
            <p:cNvSpPr/>
            <p:nvPr/>
          </p:nvSpPr>
          <p:spPr>
            <a:xfrm flipH="false" flipV="false" rot="0">
              <a:off x="0" y="0"/>
              <a:ext cx="347940" cy="1686764"/>
            </a:xfrm>
            <a:custGeom>
              <a:avLst/>
              <a:gdLst/>
              <a:ahLst/>
              <a:cxnLst/>
              <a:rect r="r" b="b" t="t" l="l"/>
              <a:pathLst>
                <a:path h="1686764" w="347940">
                  <a:moveTo>
                    <a:pt x="169715" y="0"/>
                  </a:moveTo>
                  <a:lnTo>
                    <a:pt x="178225" y="0"/>
                  </a:lnTo>
                  <a:cubicBezTo>
                    <a:pt x="223237" y="0"/>
                    <a:pt x="266404" y="17881"/>
                    <a:pt x="298232" y="49708"/>
                  </a:cubicBezTo>
                  <a:cubicBezTo>
                    <a:pt x="330060" y="81536"/>
                    <a:pt x="347940" y="124704"/>
                    <a:pt x="347940" y="169715"/>
                  </a:cubicBezTo>
                  <a:lnTo>
                    <a:pt x="347940" y="1517049"/>
                  </a:lnTo>
                  <a:cubicBezTo>
                    <a:pt x="347940" y="1562060"/>
                    <a:pt x="330060" y="1605228"/>
                    <a:pt x="298232" y="1637055"/>
                  </a:cubicBezTo>
                  <a:cubicBezTo>
                    <a:pt x="266404" y="1668883"/>
                    <a:pt x="223237" y="1686764"/>
                    <a:pt x="178225" y="1686764"/>
                  </a:cubicBezTo>
                  <a:lnTo>
                    <a:pt x="169715" y="1686764"/>
                  </a:lnTo>
                  <a:cubicBezTo>
                    <a:pt x="124704" y="1686764"/>
                    <a:pt x="81536" y="1668883"/>
                    <a:pt x="49708" y="1637055"/>
                  </a:cubicBezTo>
                  <a:cubicBezTo>
                    <a:pt x="17881" y="1605228"/>
                    <a:pt x="0" y="1562060"/>
                    <a:pt x="0" y="1517049"/>
                  </a:cubicBezTo>
                  <a:lnTo>
                    <a:pt x="0" y="169715"/>
                  </a:lnTo>
                  <a:cubicBezTo>
                    <a:pt x="0" y="124704"/>
                    <a:pt x="17881" y="81536"/>
                    <a:pt x="49708" y="49708"/>
                  </a:cubicBezTo>
                  <a:cubicBezTo>
                    <a:pt x="81536" y="17881"/>
                    <a:pt x="124704" y="0"/>
                    <a:pt x="169715" y="0"/>
                  </a:cubicBezTo>
                  <a:close/>
                </a:path>
              </a:pathLst>
            </a:custGeom>
            <a:solidFill>
              <a:srgbClr val="E99842"/>
            </a:solidFill>
            <a:ln cap="rnd">
              <a:noFill/>
              <a:prstDash val="solid"/>
              <a:round/>
            </a:ln>
          </p:spPr>
        </p:sp>
        <p:sp>
          <p:nvSpPr>
            <p:cNvPr name="TextBox 21" id="21"/>
            <p:cNvSpPr txBox="true"/>
            <p:nvPr/>
          </p:nvSpPr>
          <p:spPr>
            <a:xfrm>
              <a:off x="0" y="-38100"/>
              <a:ext cx="347940" cy="1724864"/>
            </a:xfrm>
            <a:prstGeom prst="rect">
              <a:avLst/>
            </a:prstGeom>
          </p:spPr>
          <p:txBody>
            <a:bodyPr anchor="ctr" rtlCol="false" tIns="50800" lIns="50800" bIns="50800" rIns="50800"/>
            <a:lstStyle/>
            <a:p>
              <a:pPr algn="ctr">
                <a:lnSpc>
                  <a:spcPts val="3359"/>
                </a:lnSpc>
              </a:pPr>
            </a:p>
          </p:txBody>
        </p:sp>
      </p:grpSp>
      <p:sp>
        <p:nvSpPr>
          <p:cNvPr name="TextBox 22" id="22"/>
          <p:cNvSpPr txBox="true"/>
          <p:nvPr/>
        </p:nvSpPr>
        <p:spPr>
          <a:xfrm rot="0">
            <a:off x="-253657" y="1119805"/>
            <a:ext cx="9397657" cy="573949"/>
          </a:xfrm>
          <a:prstGeom prst="rect">
            <a:avLst/>
          </a:prstGeom>
        </p:spPr>
        <p:txBody>
          <a:bodyPr anchor="t" rtlCol="false" tIns="0" lIns="0" bIns="0" rIns="0">
            <a:spAutoFit/>
          </a:bodyPr>
          <a:lstStyle/>
          <a:p>
            <a:pPr algn="ctr">
              <a:lnSpc>
                <a:spcPts val="4759"/>
              </a:lnSpc>
              <a:spcBef>
                <a:spcPct val="0"/>
              </a:spcBef>
            </a:pPr>
            <a:r>
              <a:rPr lang="en-US" sz="3399">
                <a:solidFill>
                  <a:srgbClr val="FAFAFA"/>
                </a:solidFill>
                <a:latin typeface="Garet Bold"/>
              </a:rPr>
              <a:t>Langkah 1 </a:t>
            </a:r>
          </a:p>
        </p:txBody>
      </p:sp>
      <p:sp>
        <p:nvSpPr>
          <p:cNvPr name="TextBox 23" id="23"/>
          <p:cNvSpPr txBox="true"/>
          <p:nvPr/>
        </p:nvSpPr>
        <p:spPr>
          <a:xfrm rot="0">
            <a:off x="2509873" y="4769430"/>
            <a:ext cx="14749427" cy="2360295"/>
          </a:xfrm>
          <a:prstGeom prst="rect">
            <a:avLst/>
          </a:prstGeom>
        </p:spPr>
        <p:txBody>
          <a:bodyPr anchor="t" rtlCol="false" tIns="0" lIns="0" bIns="0" rIns="0">
            <a:spAutoFit/>
          </a:bodyPr>
          <a:lstStyle/>
          <a:p>
            <a:pPr>
              <a:lnSpc>
                <a:spcPts val="3779"/>
              </a:lnSpc>
            </a:pPr>
            <a:r>
              <a:rPr lang="en-US" sz="2700">
                <a:solidFill>
                  <a:srgbClr val="FFFFFF"/>
                </a:solidFill>
                <a:latin typeface="Muli Bold"/>
              </a:rPr>
              <a:t>Menghitung Conditional Probabilities Variabel Weather:</a:t>
            </a:r>
          </a:p>
          <a:p>
            <a:pPr marL="582930" indent="-291465" lvl="1">
              <a:lnSpc>
                <a:spcPts val="3779"/>
              </a:lnSpc>
              <a:buFont typeface="Arial"/>
              <a:buChar char="•"/>
            </a:pPr>
            <a:r>
              <a:rPr lang="en-US" sz="2700">
                <a:solidFill>
                  <a:srgbClr val="FFFFFF"/>
                </a:solidFill>
                <a:latin typeface="Muli"/>
              </a:rPr>
              <a:t>P (sunny| go-out) = 4|5 = 0,8</a:t>
            </a:r>
          </a:p>
          <a:p>
            <a:pPr marL="582930" indent="-291465" lvl="1">
              <a:lnSpc>
                <a:spcPts val="3779"/>
              </a:lnSpc>
              <a:buFont typeface="Arial"/>
              <a:buChar char="•"/>
            </a:pPr>
            <a:r>
              <a:rPr lang="en-US" sz="2700">
                <a:solidFill>
                  <a:srgbClr val="FFFFFF"/>
                </a:solidFill>
                <a:latin typeface="Muli"/>
              </a:rPr>
              <a:t>P (rainy | go out) = 1|5 = 0,2</a:t>
            </a:r>
          </a:p>
          <a:p>
            <a:pPr marL="582930" indent="-291465" lvl="1">
              <a:lnSpc>
                <a:spcPts val="3779"/>
              </a:lnSpc>
              <a:buFont typeface="Arial"/>
              <a:buChar char="•"/>
            </a:pPr>
            <a:r>
              <a:rPr lang="en-US" sz="2700">
                <a:solidFill>
                  <a:srgbClr val="FFFFFF"/>
                </a:solidFill>
                <a:latin typeface="Muli"/>
              </a:rPr>
              <a:t>P (sunny | stay-home ) = 2|5 = 0,4</a:t>
            </a:r>
          </a:p>
          <a:p>
            <a:pPr marL="582930" indent="-291465" lvl="1">
              <a:lnSpc>
                <a:spcPts val="3779"/>
              </a:lnSpc>
              <a:buFont typeface="Arial"/>
              <a:buChar char="•"/>
            </a:pPr>
            <a:r>
              <a:rPr lang="en-US" sz="2700">
                <a:solidFill>
                  <a:srgbClr val="FFFFFF"/>
                </a:solidFill>
                <a:latin typeface="Muli"/>
              </a:rPr>
              <a:t>P (rainy | stay-home ) = 3|5 = 0,6</a:t>
            </a:r>
          </a:p>
        </p:txBody>
      </p:sp>
      <p:sp>
        <p:nvSpPr>
          <p:cNvPr name="TextBox 24" id="24"/>
          <p:cNvSpPr txBox="true"/>
          <p:nvPr/>
        </p:nvSpPr>
        <p:spPr>
          <a:xfrm rot="0">
            <a:off x="2509873" y="7457345"/>
            <a:ext cx="14749427" cy="2360295"/>
          </a:xfrm>
          <a:prstGeom prst="rect">
            <a:avLst/>
          </a:prstGeom>
        </p:spPr>
        <p:txBody>
          <a:bodyPr anchor="t" rtlCol="false" tIns="0" lIns="0" bIns="0" rIns="0">
            <a:spAutoFit/>
          </a:bodyPr>
          <a:lstStyle/>
          <a:p>
            <a:pPr>
              <a:lnSpc>
                <a:spcPts val="3779"/>
              </a:lnSpc>
            </a:pPr>
            <a:r>
              <a:rPr lang="en-US" sz="2700">
                <a:solidFill>
                  <a:srgbClr val="FFFFFF"/>
                </a:solidFill>
                <a:latin typeface="Muli Bold"/>
              </a:rPr>
              <a:t>Menghitung Conditional Probabilities Variabel Car:</a:t>
            </a:r>
          </a:p>
          <a:p>
            <a:pPr marL="582930" indent="-291465" lvl="1">
              <a:lnSpc>
                <a:spcPts val="3779"/>
              </a:lnSpc>
              <a:buFont typeface="Arial"/>
              <a:buChar char="•"/>
            </a:pPr>
            <a:r>
              <a:rPr lang="en-US" sz="2700">
                <a:solidFill>
                  <a:srgbClr val="FFFFFF"/>
                </a:solidFill>
                <a:latin typeface="Muli"/>
              </a:rPr>
              <a:t>P (working| go-out) = 4|5 = 0,8</a:t>
            </a:r>
          </a:p>
          <a:p>
            <a:pPr marL="582930" indent="-291465" lvl="1">
              <a:lnSpc>
                <a:spcPts val="3779"/>
              </a:lnSpc>
              <a:buFont typeface="Arial"/>
              <a:buChar char="•"/>
            </a:pPr>
            <a:r>
              <a:rPr lang="en-US" sz="2700">
                <a:solidFill>
                  <a:srgbClr val="FFFFFF"/>
                </a:solidFill>
                <a:latin typeface="Muli"/>
              </a:rPr>
              <a:t>P (broken| go out) = 1|5 = 0,2</a:t>
            </a:r>
          </a:p>
          <a:p>
            <a:pPr marL="582930" indent="-291465" lvl="1">
              <a:lnSpc>
                <a:spcPts val="3779"/>
              </a:lnSpc>
              <a:buFont typeface="Arial"/>
              <a:buChar char="•"/>
            </a:pPr>
            <a:r>
              <a:rPr lang="en-US" sz="2700">
                <a:solidFill>
                  <a:srgbClr val="FFFFFF"/>
                </a:solidFill>
                <a:latin typeface="Muli"/>
              </a:rPr>
              <a:t>P (working| stay-home ) = 1|5 = 0,2</a:t>
            </a:r>
          </a:p>
          <a:p>
            <a:pPr marL="582930" indent="-291465" lvl="1">
              <a:lnSpc>
                <a:spcPts val="3779"/>
              </a:lnSpc>
              <a:buFont typeface="Arial"/>
              <a:buChar char="•"/>
            </a:pPr>
            <a:r>
              <a:rPr lang="en-US" sz="2700">
                <a:solidFill>
                  <a:srgbClr val="FFFFFF"/>
                </a:solidFill>
                <a:latin typeface="Muli"/>
              </a:rPr>
              <a:t>P (broken| stay-home ) = 4|5 = 0,8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86598">
            <a:off x="3827308" y="556740"/>
            <a:ext cx="14163767" cy="11637216"/>
          </a:xfrm>
          <a:custGeom>
            <a:avLst/>
            <a:gdLst/>
            <a:ahLst/>
            <a:cxnLst/>
            <a:rect r="r" b="b" t="t" l="l"/>
            <a:pathLst>
              <a:path h="11637216" w="14163767">
                <a:moveTo>
                  <a:pt x="0" y="0"/>
                </a:moveTo>
                <a:lnTo>
                  <a:pt x="14163767" y="0"/>
                </a:lnTo>
                <a:lnTo>
                  <a:pt x="14163767" y="11637216"/>
                </a:lnTo>
                <a:lnTo>
                  <a:pt x="0" y="11637216"/>
                </a:lnTo>
                <a:lnTo>
                  <a:pt x="0" y="0"/>
                </a:lnTo>
                <a:close/>
              </a:path>
            </a:pathLst>
          </a:custGeom>
          <a:blipFill>
            <a:blip r:embed="rId4">
              <a:extLst>
                <a:ext uri="{96DAC541-7B7A-43D3-8B79-37D633B846F1}">
                  <asvg:svgBlip xmlns:asvg="http://schemas.microsoft.com/office/drawing/2016/SVG/main" r:embed="rId5"/>
                </a:ext>
              </a:extLst>
            </a:blip>
            <a:stretch>
              <a:fillRect l="0" t="0" r="0" b="-21710"/>
            </a:stretch>
          </a:blipFill>
        </p:spPr>
      </p:sp>
      <p:grpSp>
        <p:nvGrpSpPr>
          <p:cNvPr name="Group 5" id="5"/>
          <p:cNvGrpSpPr/>
          <p:nvPr/>
        </p:nvGrpSpPr>
        <p:grpSpPr>
          <a:xfrm rot="0">
            <a:off x="-316834" y="9629775"/>
            <a:ext cx="18921667" cy="1095299"/>
            <a:chOff x="0" y="0"/>
            <a:chExt cx="11212840" cy="649066"/>
          </a:xfrm>
        </p:grpSpPr>
        <p:sp>
          <p:nvSpPr>
            <p:cNvPr name="Freeform 6" id="6"/>
            <p:cNvSpPr/>
            <p:nvPr/>
          </p:nvSpPr>
          <p:spPr>
            <a:xfrm flipH="false" flipV="false" rot="0">
              <a:off x="0" y="0"/>
              <a:ext cx="11212840" cy="649066"/>
            </a:xfrm>
            <a:custGeom>
              <a:avLst/>
              <a:gdLst/>
              <a:ahLst/>
              <a:cxnLst/>
              <a:rect r="r" b="b" t="t" l="l"/>
              <a:pathLst>
                <a:path h="649066" w="11212840">
                  <a:moveTo>
                    <a:pt x="0" y="0"/>
                  </a:moveTo>
                  <a:lnTo>
                    <a:pt x="11212840" y="0"/>
                  </a:lnTo>
                  <a:lnTo>
                    <a:pt x="11212840" y="649066"/>
                  </a:lnTo>
                  <a:lnTo>
                    <a:pt x="0" y="649066"/>
                  </a:lnTo>
                  <a:close/>
                </a:path>
              </a:pathLst>
            </a:custGeom>
            <a:solidFill>
              <a:srgbClr val="004AAD"/>
            </a:solidFill>
          </p:spPr>
        </p:sp>
        <p:sp>
          <p:nvSpPr>
            <p:cNvPr name="TextBox 7" id="7"/>
            <p:cNvSpPr txBox="true"/>
            <p:nvPr/>
          </p:nvSpPr>
          <p:spPr>
            <a:xfrm>
              <a:off x="0" y="-19050"/>
              <a:ext cx="11212840" cy="668116"/>
            </a:xfrm>
            <a:prstGeom prst="rect">
              <a:avLst/>
            </a:prstGeom>
          </p:spPr>
          <p:txBody>
            <a:bodyPr anchor="ctr" rtlCol="false" tIns="50800" lIns="50800" bIns="50800" rIns="50800"/>
            <a:lstStyle/>
            <a:p>
              <a:pPr algn="ctr">
                <a:lnSpc>
                  <a:spcPts val="1399"/>
                </a:lnSpc>
              </a:pPr>
            </a:p>
          </p:txBody>
        </p:sp>
      </p:grpSp>
      <p:grpSp>
        <p:nvGrpSpPr>
          <p:cNvPr name="Group 8" id="8"/>
          <p:cNvGrpSpPr/>
          <p:nvPr/>
        </p:nvGrpSpPr>
        <p:grpSpPr>
          <a:xfrm rot="0">
            <a:off x="529533" y="1209680"/>
            <a:ext cx="17259300" cy="9789355"/>
            <a:chOff x="0" y="0"/>
            <a:chExt cx="1460414" cy="828337"/>
          </a:xfrm>
        </p:grpSpPr>
        <p:sp>
          <p:nvSpPr>
            <p:cNvPr name="Freeform 9" id="9"/>
            <p:cNvSpPr/>
            <p:nvPr/>
          </p:nvSpPr>
          <p:spPr>
            <a:xfrm flipH="false" flipV="false" rot="0">
              <a:off x="0" y="0"/>
              <a:ext cx="1460414" cy="828337"/>
            </a:xfrm>
            <a:custGeom>
              <a:avLst/>
              <a:gdLst/>
              <a:ahLst/>
              <a:cxnLst/>
              <a:rect r="r" b="b" t="t" l="l"/>
              <a:pathLst>
                <a:path h="828337" w="1460414">
                  <a:moveTo>
                    <a:pt x="22428" y="0"/>
                  </a:moveTo>
                  <a:lnTo>
                    <a:pt x="1437986" y="0"/>
                  </a:lnTo>
                  <a:cubicBezTo>
                    <a:pt x="1450373" y="0"/>
                    <a:pt x="1460414" y="10041"/>
                    <a:pt x="1460414" y="22428"/>
                  </a:cubicBezTo>
                  <a:lnTo>
                    <a:pt x="1460414" y="805909"/>
                  </a:lnTo>
                  <a:cubicBezTo>
                    <a:pt x="1460414" y="818295"/>
                    <a:pt x="1450373" y="828337"/>
                    <a:pt x="1437986" y="828337"/>
                  </a:cubicBezTo>
                  <a:lnTo>
                    <a:pt x="22428" y="828337"/>
                  </a:lnTo>
                  <a:cubicBezTo>
                    <a:pt x="10041" y="828337"/>
                    <a:pt x="0" y="818295"/>
                    <a:pt x="0" y="805909"/>
                  </a:cubicBezTo>
                  <a:lnTo>
                    <a:pt x="0" y="22428"/>
                  </a:lnTo>
                  <a:cubicBezTo>
                    <a:pt x="0" y="10041"/>
                    <a:pt x="10041" y="0"/>
                    <a:pt x="22428" y="0"/>
                  </a:cubicBezTo>
                  <a:close/>
                </a:path>
              </a:pathLst>
            </a:custGeom>
            <a:solidFill>
              <a:srgbClr val="449864"/>
            </a:solidFill>
          </p:spPr>
        </p:sp>
        <p:sp>
          <p:nvSpPr>
            <p:cNvPr name="TextBox 10" id="10"/>
            <p:cNvSpPr txBox="true"/>
            <p:nvPr/>
          </p:nvSpPr>
          <p:spPr>
            <a:xfrm>
              <a:off x="0" y="-47625"/>
              <a:ext cx="1460414" cy="875962"/>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238409" y="6375348"/>
            <a:ext cx="1479048" cy="2375981"/>
          </a:xfrm>
          <a:custGeom>
            <a:avLst/>
            <a:gdLst/>
            <a:ahLst/>
            <a:cxnLst/>
            <a:rect r="r" b="b" t="t" l="l"/>
            <a:pathLst>
              <a:path h="2375981" w="1479048">
                <a:moveTo>
                  <a:pt x="0" y="0"/>
                </a:moveTo>
                <a:lnTo>
                  <a:pt x="1479048" y="0"/>
                </a:lnTo>
                <a:lnTo>
                  <a:pt x="1479048" y="2375981"/>
                </a:lnTo>
                <a:lnTo>
                  <a:pt x="0" y="23759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391126" y="2761184"/>
            <a:ext cx="14013793" cy="4265295"/>
          </a:xfrm>
          <a:prstGeom prst="rect">
            <a:avLst/>
          </a:prstGeom>
        </p:spPr>
        <p:txBody>
          <a:bodyPr anchor="t" rtlCol="false" tIns="0" lIns="0" bIns="0" rIns="0">
            <a:spAutoFit/>
          </a:bodyPr>
          <a:lstStyle/>
          <a:p>
            <a:pPr>
              <a:lnSpc>
                <a:spcPts val="3779"/>
              </a:lnSpc>
            </a:pPr>
            <a:r>
              <a:rPr lang="en-US" sz="2700">
                <a:solidFill>
                  <a:srgbClr val="FFFFFF"/>
                </a:solidFill>
                <a:latin typeface="Muli Bold"/>
              </a:rPr>
              <a:t>Prediksi Naive Bayes : (weather = sunny  , car=broken)</a:t>
            </a:r>
          </a:p>
          <a:p>
            <a:pPr>
              <a:lnSpc>
                <a:spcPts val="3779"/>
              </a:lnSpc>
            </a:pPr>
          </a:p>
          <a:p>
            <a:pPr marL="582930" indent="-291465" lvl="1">
              <a:lnSpc>
                <a:spcPts val="3779"/>
              </a:lnSpc>
              <a:buFont typeface="Arial"/>
              <a:buChar char="•"/>
            </a:pPr>
            <a:r>
              <a:rPr lang="en-US" sz="2700">
                <a:solidFill>
                  <a:srgbClr val="FFFFFF"/>
                </a:solidFill>
                <a:latin typeface="Muli"/>
              </a:rPr>
              <a:t>P (class|go-out) = P(class=go-out) * P(weather=sunny|class=go- out) *       P(car=working|class=go-out)</a:t>
            </a:r>
          </a:p>
          <a:p>
            <a:pPr marL="582930" indent="-291465" lvl="1">
              <a:lnSpc>
                <a:spcPts val="3779"/>
              </a:lnSpc>
              <a:buFont typeface="Arial"/>
              <a:buChar char="•"/>
            </a:pPr>
            <a:r>
              <a:rPr lang="en-US" sz="2700" u="sng">
                <a:solidFill>
                  <a:srgbClr val="FFFFFF"/>
                </a:solidFill>
                <a:latin typeface="Muli Bold"/>
              </a:rPr>
              <a:t>P(class=go-out) = 0,5 * (0,8 * 0,2) = 0,5 * 0,16 = 0,08</a:t>
            </a:r>
          </a:p>
          <a:p>
            <a:pPr>
              <a:lnSpc>
                <a:spcPts val="3779"/>
              </a:lnSpc>
            </a:pPr>
          </a:p>
          <a:p>
            <a:pPr marL="582930" indent="-291465" lvl="1">
              <a:lnSpc>
                <a:spcPts val="3779"/>
              </a:lnSpc>
              <a:buFont typeface="Arial"/>
              <a:buChar char="•"/>
            </a:pPr>
            <a:r>
              <a:rPr lang="en-US" sz="2700">
                <a:solidFill>
                  <a:srgbClr val="FFFFFF"/>
                </a:solidFill>
                <a:latin typeface="Muli"/>
              </a:rPr>
              <a:t>P (class|stay-home) = P(class=stay-home) * P(weather=sunny|class=stay-home) *                  P(car=working|class=stay-home)</a:t>
            </a:r>
          </a:p>
          <a:p>
            <a:pPr marL="582930" indent="-291465" lvl="1">
              <a:lnSpc>
                <a:spcPts val="3779"/>
              </a:lnSpc>
              <a:buFont typeface="Arial"/>
              <a:buChar char="•"/>
            </a:pPr>
            <a:r>
              <a:rPr lang="en-US" sz="2700" u="sng">
                <a:solidFill>
                  <a:srgbClr val="FFFFFF"/>
                </a:solidFill>
                <a:latin typeface="Muli Bold"/>
              </a:rPr>
              <a:t>P(class=stay-home) = 0,5 * (0,4 * 0,8 ) = 0,5 * 0,32 =0,16</a:t>
            </a:r>
          </a:p>
        </p:txBody>
      </p:sp>
      <p:grpSp>
        <p:nvGrpSpPr>
          <p:cNvPr name="Group 13" id="13"/>
          <p:cNvGrpSpPr/>
          <p:nvPr/>
        </p:nvGrpSpPr>
        <p:grpSpPr>
          <a:xfrm rot="0">
            <a:off x="12430112" y="802107"/>
            <a:ext cx="1091832" cy="109183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004AAD"/>
              </a:solidFill>
              <a:prstDash val="lgDash"/>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1399"/>
                </a:lnSpc>
              </a:pPr>
            </a:p>
          </p:txBody>
        </p:sp>
      </p:grpSp>
      <p:sp>
        <p:nvSpPr>
          <p:cNvPr name="Freeform 16" id="16"/>
          <p:cNvSpPr/>
          <p:nvPr/>
        </p:nvSpPr>
        <p:spPr>
          <a:xfrm flipH="false" flipV="false" rot="0">
            <a:off x="16379331" y="6631114"/>
            <a:ext cx="1398514" cy="1398514"/>
          </a:xfrm>
          <a:custGeom>
            <a:avLst/>
            <a:gdLst/>
            <a:ahLst/>
            <a:cxnLst/>
            <a:rect r="r" b="b" t="t" l="l"/>
            <a:pathLst>
              <a:path h="1398514" w="1398514">
                <a:moveTo>
                  <a:pt x="0" y="0"/>
                </a:moveTo>
                <a:lnTo>
                  <a:pt x="1398514" y="0"/>
                </a:lnTo>
                <a:lnTo>
                  <a:pt x="1398514" y="1398514"/>
                </a:lnTo>
                <a:lnTo>
                  <a:pt x="0" y="1398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2914167">
            <a:off x="15970000" y="3425282"/>
            <a:ext cx="2217176" cy="1269333"/>
          </a:xfrm>
          <a:custGeom>
            <a:avLst/>
            <a:gdLst/>
            <a:ahLst/>
            <a:cxnLst/>
            <a:rect r="r" b="b" t="t" l="l"/>
            <a:pathLst>
              <a:path h="1269333" w="2217176">
                <a:moveTo>
                  <a:pt x="0" y="0"/>
                </a:moveTo>
                <a:lnTo>
                  <a:pt x="2217176" y="0"/>
                </a:lnTo>
                <a:lnTo>
                  <a:pt x="2217176" y="1269333"/>
                </a:lnTo>
                <a:lnTo>
                  <a:pt x="0" y="12693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5400000">
            <a:off x="3726680" y="-2107506"/>
            <a:ext cx="1368517" cy="6634372"/>
            <a:chOff x="0" y="0"/>
            <a:chExt cx="347940" cy="1686764"/>
          </a:xfrm>
        </p:grpSpPr>
        <p:sp>
          <p:nvSpPr>
            <p:cNvPr name="Freeform 19" id="19"/>
            <p:cNvSpPr/>
            <p:nvPr/>
          </p:nvSpPr>
          <p:spPr>
            <a:xfrm flipH="false" flipV="false" rot="0">
              <a:off x="0" y="0"/>
              <a:ext cx="347940" cy="1686764"/>
            </a:xfrm>
            <a:custGeom>
              <a:avLst/>
              <a:gdLst/>
              <a:ahLst/>
              <a:cxnLst/>
              <a:rect r="r" b="b" t="t" l="l"/>
              <a:pathLst>
                <a:path h="1686764" w="347940">
                  <a:moveTo>
                    <a:pt x="169715" y="0"/>
                  </a:moveTo>
                  <a:lnTo>
                    <a:pt x="178225" y="0"/>
                  </a:lnTo>
                  <a:cubicBezTo>
                    <a:pt x="223237" y="0"/>
                    <a:pt x="266404" y="17881"/>
                    <a:pt x="298232" y="49708"/>
                  </a:cubicBezTo>
                  <a:cubicBezTo>
                    <a:pt x="330060" y="81536"/>
                    <a:pt x="347940" y="124704"/>
                    <a:pt x="347940" y="169715"/>
                  </a:cubicBezTo>
                  <a:lnTo>
                    <a:pt x="347940" y="1517049"/>
                  </a:lnTo>
                  <a:cubicBezTo>
                    <a:pt x="347940" y="1562060"/>
                    <a:pt x="330060" y="1605228"/>
                    <a:pt x="298232" y="1637055"/>
                  </a:cubicBezTo>
                  <a:cubicBezTo>
                    <a:pt x="266404" y="1668883"/>
                    <a:pt x="223237" y="1686764"/>
                    <a:pt x="178225" y="1686764"/>
                  </a:cubicBezTo>
                  <a:lnTo>
                    <a:pt x="169715" y="1686764"/>
                  </a:lnTo>
                  <a:cubicBezTo>
                    <a:pt x="124704" y="1686764"/>
                    <a:pt x="81536" y="1668883"/>
                    <a:pt x="49708" y="1637055"/>
                  </a:cubicBezTo>
                  <a:cubicBezTo>
                    <a:pt x="17881" y="1605228"/>
                    <a:pt x="0" y="1562060"/>
                    <a:pt x="0" y="1517049"/>
                  </a:cubicBezTo>
                  <a:lnTo>
                    <a:pt x="0" y="169715"/>
                  </a:lnTo>
                  <a:cubicBezTo>
                    <a:pt x="0" y="124704"/>
                    <a:pt x="17881" y="81536"/>
                    <a:pt x="49708" y="49708"/>
                  </a:cubicBezTo>
                  <a:cubicBezTo>
                    <a:pt x="81536" y="17881"/>
                    <a:pt x="124704" y="0"/>
                    <a:pt x="169715" y="0"/>
                  </a:cubicBezTo>
                  <a:close/>
                </a:path>
              </a:pathLst>
            </a:custGeom>
            <a:solidFill>
              <a:srgbClr val="E99842"/>
            </a:solidFill>
            <a:ln cap="rnd">
              <a:noFill/>
              <a:prstDash val="solid"/>
              <a:round/>
            </a:ln>
          </p:spPr>
        </p:sp>
        <p:sp>
          <p:nvSpPr>
            <p:cNvPr name="TextBox 20" id="20"/>
            <p:cNvSpPr txBox="true"/>
            <p:nvPr/>
          </p:nvSpPr>
          <p:spPr>
            <a:xfrm>
              <a:off x="0" y="-38100"/>
              <a:ext cx="347940" cy="1724864"/>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316834" y="889368"/>
            <a:ext cx="9397657" cy="573949"/>
          </a:xfrm>
          <a:prstGeom prst="rect">
            <a:avLst/>
          </a:prstGeom>
        </p:spPr>
        <p:txBody>
          <a:bodyPr anchor="t" rtlCol="false" tIns="0" lIns="0" bIns="0" rIns="0">
            <a:spAutoFit/>
          </a:bodyPr>
          <a:lstStyle/>
          <a:p>
            <a:pPr algn="ctr">
              <a:lnSpc>
                <a:spcPts val="4759"/>
              </a:lnSpc>
              <a:spcBef>
                <a:spcPct val="0"/>
              </a:spcBef>
            </a:pPr>
            <a:r>
              <a:rPr lang="en-US" sz="3399">
                <a:solidFill>
                  <a:srgbClr val="FAFAFA"/>
                </a:solidFill>
                <a:latin typeface="Garet Bold"/>
              </a:rPr>
              <a:t>Langkah 2</a:t>
            </a:r>
          </a:p>
        </p:txBody>
      </p:sp>
      <p:sp>
        <p:nvSpPr>
          <p:cNvPr name="TextBox 22" id="22"/>
          <p:cNvSpPr txBox="true"/>
          <p:nvPr/>
        </p:nvSpPr>
        <p:spPr>
          <a:xfrm rot="0">
            <a:off x="1312597" y="7982003"/>
            <a:ext cx="15765991" cy="931545"/>
          </a:xfrm>
          <a:prstGeom prst="rect">
            <a:avLst/>
          </a:prstGeom>
        </p:spPr>
        <p:txBody>
          <a:bodyPr anchor="t" rtlCol="false" tIns="0" lIns="0" bIns="0" rIns="0">
            <a:spAutoFit/>
          </a:bodyPr>
          <a:lstStyle/>
          <a:p>
            <a:pPr algn="ctr">
              <a:lnSpc>
                <a:spcPts val="3779"/>
              </a:lnSpc>
            </a:pPr>
            <a:r>
              <a:rPr lang="en-US" sz="2700">
                <a:solidFill>
                  <a:srgbClr val="FFFFFF"/>
                </a:solidFill>
                <a:latin typeface="Muli"/>
              </a:rPr>
              <a:t>Jadi berdasarkan data testing (weather = sunny) dan kondisi (car = broken)</a:t>
            </a:r>
          </a:p>
          <a:p>
            <a:pPr algn="ctr">
              <a:lnSpc>
                <a:spcPts val="3779"/>
              </a:lnSpc>
            </a:pPr>
            <a:r>
              <a:rPr lang="en-US" sz="2700">
                <a:solidFill>
                  <a:srgbClr val="FFFFFF"/>
                </a:solidFill>
                <a:latin typeface="Muli"/>
              </a:rPr>
              <a:t>maka hasil dari perhitungan probablitias menggunakan metode naïve bayes adalah “stay-home”.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4893345">
            <a:off x="9357059" y="2715487"/>
            <a:ext cx="7990530" cy="6565169"/>
          </a:xfrm>
          <a:custGeom>
            <a:avLst/>
            <a:gdLst/>
            <a:ahLst/>
            <a:cxnLst/>
            <a:rect r="r" b="b" t="t" l="l"/>
            <a:pathLst>
              <a:path h="6565169" w="7990530">
                <a:moveTo>
                  <a:pt x="0" y="6565169"/>
                </a:moveTo>
                <a:lnTo>
                  <a:pt x="7990530" y="6565169"/>
                </a:lnTo>
                <a:lnTo>
                  <a:pt x="7990530" y="0"/>
                </a:lnTo>
                <a:lnTo>
                  <a:pt x="0" y="0"/>
                </a:lnTo>
                <a:lnTo>
                  <a:pt x="0" y="6565169"/>
                </a:lnTo>
                <a:close/>
              </a:path>
            </a:pathLst>
          </a:custGeom>
          <a:blipFill>
            <a:blip r:embed="rId4">
              <a:extLst>
                <a:ext uri="{96DAC541-7B7A-43D3-8B79-37D633B846F1}">
                  <asvg:svgBlip xmlns:asvg="http://schemas.microsoft.com/office/drawing/2016/SVG/main" r:embed="rId5"/>
                </a:ext>
              </a:extLst>
            </a:blip>
            <a:stretch>
              <a:fillRect l="0" t="0" r="0" b="-21710"/>
            </a:stretch>
          </a:blipFill>
        </p:spPr>
      </p:sp>
      <p:sp>
        <p:nvSpPr>
          <p:cNvPr name="Freeform 5" id="5"/>
          <p:cNvSpPr/>
          <p:nvPr/>
        </p:nvSpPr>
        <p:spPr>
          <a:xfrm flipH="false" flipV="false" rot="0">
            <a:off x="189989" y="6886"/>
            <a:ext cx="14897950" cy="12240435"/>
          </a:xfrm>
          <a:custGeom>
            <a:avLst/>
            <a:gdLst/>
            <a:ahLst/>
            <a:cxnLst/>
            <a:rect r="r" b="b" t="t" l="l"/>
            <a:pathLst>
              <a:path h="12240435" w="14897950">
                <a:moveTo>
                  <a:pt x="0" y="0"/>
                </a:moveTo>
                <a:lnTo>
                  <a:pt x="14897949" y="0"/>
                </a:lnTo>
                <a:lnTo>
                  <a:pt x="14897949" y="12240435"/>
                </a:lnTo>
                <a:lnTo>
                  <a:pt x="0" y="12240435"/>
                </a:lnTo>
                <a:lnTo>
                  <a:pt x="0" y="0"/>
                </a:lnTo>
                <a:close/>
              </a:path>
            </a:pathLst>
          </a:custGeom>
          <a:blipFill>
            <a:blip r:embed="rId6">
              <a:extLst>
                <a:ext uri="{96DAC541-7B7A-43D3-8B79-37D633B846F1}">
                  <asvg:svgBlip xmlns:asvg="http://schemas.microsoft.com/office/drawing/2016/SVG/main" r:embed="rId7"/>
                </a:ext>
              </a:extLst>
            </a:blip>
            <a:stretch>
              <a:fillRect l="0" t="0" r="0" b="-21710"/>
            </a:stretch>
          </a:blipFill>
        </p:spPr>
      </p:sp>
      <p:sp>
        <p:nvSpPr>
          <p:cNvPr name="Freeform 6" id="6"/>
          <p:cNvSpPr/>
          <p:nvPr/>
        </p:nvSpPr>
        <p:spPr>
          <a:xfrm flipH="true" flipV="false" rot="0">
            <a:off x="13352324" y="5927592"/>
            <a:ext cx="4810599" cy="4504470"/>
          </a:xfrm>
          <a:custGeom>
            <a:avLst/>
            <a:gdLst/>
            <a:ahLst/>
            <a:cxnLst/>
            <a:rect r="r" b="b" t="t" l="l"/>
            <a:pathLst>
              <a:path h="4504470" w="4810599">
                <a:moveTo>
                  <a:pt x="4810598" y="0"/>
                </a:moveTo>
                <a:lnTo>
                  <a:pt x="0" y="0"/>
                </a:lnTo>
                <a:lnTo>
                  <a:pt x="0" y="4504469"/>
                </a:lnTo>
                <a:lnTo>
                  <a:pt x="4810598" y="4504469"/>
                </a:lnTo>
                <a:lnTo>
                  <a:pt x="4810598"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5400000">
            <a:off x="11872022" y="-2829419"/>
            <a:ext cx="1700247" cy="7868895"/>
            <a:chOff x="0" y="0"/>
            <a:chExt cx="432281" cy="2000636"/>
          </a:xfrm>
        </p:grpSpPr>
        <p:sp>
          <p:nvSpPr>
            <p:cNvPr name="Freeform 8" id="8"/>
            <p:cNvSpPr/>
            <p:nvPr/>
          </p:nvSpPr>
          <p:spPr>
            <a:xfrm flipH="false" flipV="false" rot="0">
              <a:off x="0" y="0"/>
              <a:ext cx="432281" cy="2000636"/>
            </a:xfrm>
            <a:custGeom>
              <a:avLst/>
              <a:gdLst/>
              <a:ahLst/>
              <a:cxnLst/>
              <a:rect r="r" b="b" t="t" l="l"/>
              <a:pathLst>
                <a:path h="2000636" w="432281">
                  <a:moveTo>
                    <a:pt x="136602" y="0"/>
                  </a:moveTo>
                  <a:lnTo>
                    <a:pt x="295679" y="0"/>
                  </a:lnTo>
                  <a:cubicBezTo>
                    <a:pt x="371122" y="0"/>
                    <a:pt x="432281" y="61159"/>
                    <a:pt x="432281" y="136602"/>
                  </a:cubicBezTo>
                  <a:lnTo>
                    <a:pt x="432281" y="1864034"/>
                  </a:lnTo>
                  <a:cubicBezTo>
                    <a:pt x="432281" y="1900263"/>
                    <a:pt x="417889" y="1935009"/>
                    <a:pt x="392271" y="1960626"/>
                  </a:cubicBezTo>
                  <a:cubicBezTo>
                    <a:pt x="366653" y="1986244"/>
                    <a:pt x="331908" y="2000636"/>
                    <a:pt x="295679" y="2000636"/>
                  </a:cubicBezTo>
                  <a:lnTo>
                    <a:pt x="136602" y="2000636"/>
                  </a:lnTo>
                  <a:cubicBezTo>
                    <a:pt x="61159" y="2000636"/>
                    <a:pt x="0" y="1939478"/>
                    <a:pt x="0" y="1864034"/>
                  </a:cubicBezTo>
                  <a:lnTo>
                    <a:pt x="0" y="136602"/>
                  </a:lnTo>
                  <a:cubicBezTo>
                    <a:pt x="0" y="61159"/>
                    <a:pt x="61159" y="0"/>
                    <a:pt x="136602" y="0"/>
                  </a:cubicBezTo>
                  <a:close/>
                </a:path>
              </a:pathLst>
            </a:custGeom>
            <a:solidFill>
              <a:srgbClr val="E99842"/>
            </a:solidFill>
            <a:ln cap="rnd">
              <a:noFill/>
              <a:prstDash val="solid"/>
              <a:round/>
            </a:ln>
          </p:spPr>
        </p:sp>
        <p:sp>
          <p:nvSpPr>
            <p:cNvPr name="TextBox 9" id="9"/>
            <p:cNvSpPr txBox="true"/>
            <p:nvPr/>
          </p:nvSpPr>
          <p:spPr>
            <a:xfrm>
              <a:off x="0" y="-38100"/>
              <a:ext cx="432281" cy="2038736"/>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5400000">
            <a:off x="3471078" y="40550"/>
            <a:ext cx="7055157" cy="13062817"/>
            <a:chOff x="0" y="0"/>
            <a:chExt cx="1793747" cy="3321171"/>
          </a:xfrm>
        </p:grpSpPr>
        <p:sp>
          <p:nvSpPr>
            <p:cNvPr name="Freeform 11" id="11"/>
            <p:cNvSpPr/>
            <p:nvPr/>
          </p:nvSpPr>
          <p:spPr>
            <a:xfrm flipH="false" flipV="false" rot="0">
              <a:off x="0" y="0"/>
              <a:ext cx="1793747" cy="3321171"/>
            </a:xfrm>
            <a:custGeom>
              <a:avLst/>
              <a:gdLst/>
              <a:ahLst/>
              <a:cxnLst/>
              <a:rect r="r" b="b" t="t" l="l"/>
              <a:pathLst>
                <a:path h="3321171" w="1793747">
                  <a:moveTo>
                    <a:pt x="21947" y="0"/>
                  </a:moveTo>
                  <a:lnTo>
                    <a:pt x="1771800" y="0"/>
                  </a:lnTo>
                  <a:cubicBezTo>
                    <a:pt x="1777620" y="0"/>
                    <a:pt x="1783203" y="2312"/>
                    <a:pt x="1787318" y="6428"/>
                  </a:cubicBezTo>
                  <a:cubicBezTo>
                    <a:pt x="1791434" y="10544"/>
                    <a:pt x="1793747" y="16126"/>
                    <a:pt x="1793747" y="21947"/>
                  </a:cubicBezTo>
                  <a:lnTo>
                    <a:pt x="1793747" y="3299225"/>
                  </a:lnTo>
                  <a:cubicBezTo>
                    <a:pt x="1793747" y="3305045"/>
                    <a:pt x="1791434" y="3310627"/>
                    <a:pt x="1787318" y="3314743"/>
                  </a:cubicBezTo>
                  <a:cubicBezTo>
                    <a:pt x="1783203" y="3318859"/>
                    <a:pt x="1777620" y="3321171"/>
                    <a:pt x="1771800" y="3321171"/>
                  </a:cubicBezTo>
                  <a:lnTo>
                    <a:pt x="21947" y="3321171"/>
                  </a:lnTo>
                  <a:cubicBezTo>
                    <a:pt x="16126" y="3321171"/>
                    <a:pt x="10544" y="3318859"/>
                    <a:pt x="6428" y="3314743"/>
                  </a:cubicBezTo>
                  <a:cubicBezTo>
                    <a:pt x="2312" y="3310627"/>
                    <a:pt x="0" y="3305045"/>
                    <a:pt x="0" y="3299225"/>
                  </a:cubicBezTo>
                  <a:lnTo>
                    <a:pt x="0" y="21947"/>
                  </a:lnTo>
                  <a:cubicBezTo>
                    <a:pt x="0" y="16126"/>
                    <a:pt x="2312" y="10544"/>
                    <a:pt x="6428" y="6428"/>
                  </a:cubicBezTo>
                  <a:cubicBezTo>
                    <a:pt x="10544" y="2312"/>
                    <a:pt x="16126" y="0"/>
                    <a:pt x="21947" y="0"/>
                  </a:cubicBezTo>
                  <a:close/>
                </a:path>
              </a:pathLst>
            </a:custGeom>
            <a:solidFill>
              <a:srgbClr val="FFFFFF"/>
            </a:solidFill>
            <a:ln cap="sq">
              <a:noFill/>
              <a:prstDash val="solid"/>
              <a:miter/>
            </a:ln>
          </p:spPr>
        </p:sp>
        <p:sp>
          <p:nvSpPr>
            <p:cNvPr name="TextBox 12" id="12"/>
            <p:cNvSpPr txBox="true"/>
            <p:nvPr/>
          </p:nvSpPr>
          <p:spPr>
            <a:xfrm>
              <a:off x="0" y="-38100"/>
              <a:ext cx="1793747" cy="3359271"/>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7508550">
            <a:off x="-382615" y="8576727"/>
            <a:ext cx="1381098" cy="790678"/>
          </a:xfrm>
          <a:custGeom>
            <a:avLst/>
            <a:gdLst/>
            <a:ahLst/>
            <a:cxnLst/>
            <a:rect r="r" b="b" t="t" l="l"/>
            <a:pathLst>
              <a:path h="790678" w="1381098">
                <a:moveTo>
                  <a:pt x="0" y="0"/>
                </a:moveTo>
                <a:lnTo>
                  <a:pt x="1381098" y="0"/>
                </a:lnTo>
                <a:lnTo>
                  <a:pt x="1381098" y="790678"/>
                </a:lnTo>
                <a:lnTo>
                  <a:pt x="0" y="7906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6054762" y="3655112"/>
            <a:ext cx="601831" cy="601831"/>
          </a:xfrm>
          <a:custGeom>
            <a:avLst/>
            <a:gdLst/>
            <a:ahLst/>
            <a:cxnLst/>
            <a:rect r="r" b="b" t="t" l="l"/>
            <a:pathLst>
              <a:path h="601831" w="601831">
                <a:moveTo>
                  <a:pt x="0" y="0"/>
                </a:moveTo>
                <a:lnTo>
                  <a:pt x="601831" y="0"/>
                </a:lnTo>
                <a:lnTo>
                  <a:pt x="601831" y="601832"/>
                </a:lnTo>
                <a:lnTo>
                  <a:pt x="0" y="6018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983979">
            <a:off x="15146838" y="1676367"/>
            <a:ext cx="973921" cy="557570"/>
          </a:xfrm>
          <a:custGeom>
            <a:avLst/>
            <a:gdLst/>
            <a:ahLst/>
            <a:cxnLst/>
            <a:rect r="r" b="b" t="t" l="l"/>
            <a:pathLst>
              <a:path h="557570" w="973921">
                <a:moveTo>
                  <a:pt x="0" y="0"/>
                </a:moveTo>
                <a:lnTo>
                  <a:pt x="973921" y="0"/>
                </a:lnTo>
                <a:lnTo>
                  <a:pt x="973921" y="557569"/>
                </a:lnTo>
                <a:lnTo>
                  <a:pt x="0" y="5575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3170872">
            <a:off x="16266085" y="647554"/>
            <a:ext cx="1986430" cy="762292"/>
          </a:xfrm>
          <a:custGeom>
            <a:avLst/>
            <a:gdLst/>
            <a:ahLst/>
            <a:cxnLst/>
            <a:rect r="r" b="b" t="t" l="l"/>
            <a:pathLst>
              <a:path h="762292" w="1986430">
                <a:moveTo>
                  <a:pt x="0" y="0"/>
                </a:moveTo>
                <a:lnTo>
                  <a:pt x="1986430" y="0"/>
                </a:lnTo>
                <a:lnTo>
                  <a:pt x="1986430" y="762292"/>
                </a:lnTo>
                <a:lnTo>
                  <a:pt x="0" y="76229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7" id="17"/>
          <p:cNvGrpSpPr/>
          <p:nvPr/>
        </p:nvGrpSpPr>
        <p:grpSpPr>
          <a:xfrm rot="5400000">
            <a:off x="-680411" y="-624297"/>
            <a:ext cx="1109399" cy="6044956"/>
            <a:chOff x="0" y="0"/>
            <a:chExt cx="282060" cy="1536907"/>
          </a:xfrm>
        </p:grpSpPr>
        <p:sp>
          <p:nvSpPr>
            <p:cNvPr name="Freeform 18" id="18"/>
            <p:cNvSpPr/>
            <p:nvPr/>
          </p:nvSpPr>
          <p:spPr>
            <a:xfrm flipH="false" flipV="false" rot="0">
              <a:off x="0" y="0"/>
              <a:ext cx="282060" cy="1536907"/>
            </a:xfrm>
            <a:custGeom>
              <a:avLst/>
              <a:gdLst/>
              <a:ahLst/>
              <a:cxnLst/>
              <a:rect r="r" b="b" t="t" l="l"/>
              <a:pathLst>
                <a:path h="1536907" w="282060">
                  <a:moveTo>
                    <a:pt x="141030" y="0"/>
                  </a:moveTo>
                  <a:lnTo>
                    <a:pt x="141030" y="0"/>
                  </a:lnTo>
                  <a:cubicBezTo>
                    <a:pt x="178434" y="0"/>
                    <a:pt x="214305" y="14859"/>
                    <a:pt x="240754" y="41307"/>
                  </a:cubicBezTo>
                  <a:cubicBezTo>
                    <a:pt x="267202" y="67755"/>
                    <a:pt x="282060" y="103627"/>
                    <a:pt x="282060" y="141030"/>
                  </a:cubicBezTo>
                  <a:lnTo>
                    <a:pt x="282060" y="1395877"/>
                  </a:lnTo>
                  <a:cubicBezTo>
                    <a:pt x="282060" y="1473766"/>
                    <a:pt x="218919" y="1536907"/>
                    <a:pt x="141030" y="1536907"/>
                  </a:cubicBezTo>
                  <a:lnTo>
                    <a:pt x="141030" y="1536907"/>
                  </a:lnTo>
                  <a:cubicBezTo>
                    <a:pt x="63141" y="1536907"/>
                    <a:pt x="0" y="1473766"/>
                    <a:pt x="0" y="1395877"/>
                  </a:cubicBezTo>
                  <a:lnTo>
                    <a:pt x="0" y="141030"/>
                  </a:lnTo>
                  <a:cubicBezTo>
                    <a:pt x="0" y="63141"/>
                    <a:pt x="63141" y="0"/>
                    <a:pt x="141030" y="0"/>
                  </a:cubicBezTo>
                  <a:close/>
                </a:path>
              </a:pathLst>
            </a:custGeom>
            <a:solidFill>
              <a:srgbClr val="E99842"/>
            </a:solidFill>
            <a:ln cap="rnd">
              <a:noFill/>
              <a:prstDash val="solid"/>
              <a:round/>
            </a:ln>
          </p:spPr>
        </p:sp>
        <p:sp>
          <p:nvSpPr>
            <p:cNvPr name="TextBox 19" id="19"/>
            <p:cNvSpPr txBox="true"/>
            <p:nvPr/>
          </p:nvSpPr>
          <p:spPr>
            <a:xfrm>
              <a:off x="0" y="-38100"/>
              <a:ext cx="282060" cy="1575007"/>
            </a:xfrm>
            <a:prstGeom prst="rect">
              <a:avLst/>
            </a:prstGeom>
          </p:spPr>
          <p:txBody>
            <a:bodyPr anchor="ctr" rtlCol="false" tIns="50800" lIns="50800" bIns="50800" rIns="50800"/>
            <a:lstStyle/>
            <a:p>
              <a:pPr algn="ctr">
                <a:lnSpc>
                  <a:spcPts val="3359"/>
                </a:lnSpc>
              </a:pPr>
            </a:p>
          </p:txBody>
        </p:sp>
      </p:grpSp>
      <p:sp>
        <p:nvSpPr>
          <p:cNvPr name="Freeform 20" id="20"/>
          <p:cNvSpPr/>
          <p:nvPr/>
        </p:nvSpPr>
        <p:spPr>
          <a:xfrm flipH="false" flipV="false" rot="0">
            <a:off x="888673" y="3091520"/>
            <a:ext cx="12219966" cy="6710667"/>
          </a:xfrm>
          <a:custGeom>
            <a:avLst/>
            <a:gdLst/>
            <a:ahLst/>
            <a:cxnLst/>
            <a:rect r="r" b="b" t="t" l="l"/>
            <a:pathLst>
              <a:path h="6710667" w="12219966">
                <a:moveTo>
                  <a:pt x="0" y="0"/>
                </a:moveTo>
                <a:lnTo>
                  <a:pt x="12219966" y="0"/>
                </a:lnTo>
                <a:lnTo>
                  <a:pt x="12219966" y="6710666"/>
                </a:lnTo>
                <a:lnTo>
                  <a:pt x="0" y="6710666"/>
                </a:lnTo>
                <a:lnTo>
                  <a:pt x="0" y="0"/>
                </a:lnTo>
                <a:close/>
              </a:path>
            </a:pathLst>
          </a:custGeom>
          <a:blipFill>
            <a:blip r:embed="rId18"/>
            <a:stretch>
              <a:fillRect l="0" t="0" r="0" b="0"/>
            </a:stretch>
          </a:blipFill>
        </p:spPr>
      </p:sp>
      <p:sp>
        <p:nvSpPr>
          <p:cNvPr name="TextBox 21" id="21"/>
          <p:cNvSpPr txBox="true"/>
          <p:nvPr/>
        </p:nvSpPr>
        <p:spPr>
          <a:xfrm rot="0">
            <a:off x="8787699" y="361612"/>
            <a:ext cx="8204446" cy="1593539"/>
          </a:xfrm>
          <a:prstGeom prst="rect">
            <a:avLst/>
          </a:prstGeom>
        </p:spPr>
        <p:txBody>
          <a:bodyPr anchor="t" rtlCol="false" tIns="0" lIns="0" bIns="0" rIns="0">
            <a:spAutoFit/>
          </a:bodyPr>
          <a:lstStyle/>
          <a:p>
            <a:pPr algn="ctr">
              <a:lnSpc>
                <a:spcPts val="6156"/>
              </a:lnSpc>
            </a:pPr>
            <a:r>
              <a:rPr lang="en-US" sz="6156">
                <a:solidFill>
                  <a:srgbClr val="FFFFFF"/>
                </a:solidFill>
                <a:latin typeface="HK Grotesk Semi-Bold"/>
              </a:rPr>
              <a:t>Perhitungan Excel Metode Naïve bayes</a:t>
            </a:r>
          </a:p>
        </p:txBody>
      </p:sp>
      <p:sp>
        <p:nvSpPr>
          <p:cNvPr name="TextBox 22" id="22"/>
          <p:cNvSpPr txBox="true"/>
          <p:nvPr/>
        </p:nvSpPr>
        <p:spPr>
          <a:xfrm rot="0">
            <a:off x="467248" y="2108621"/>
            <a:ext cx="12422674" cy="455295"/>
          </a:xfrm>
          <a:prstGeom prst="rect">
            <a:avLst/>
          </a:prstGeom>
        </p:spPr>
        <p:txBody>
          <a:bodyPr anchor="t" rtlCol="false" tIns="0" lIns="0" bIns="0" rIns="0">
            <a:spAutoFit/>
          </a:bodyPr>
          <a:lstStyle/>
          <a:p>
            <a:pPr algn="ctr">
              <a:lnSpc>
                <a:spcPts val="3779"/>
              </a:lnSpc>
            </a:pPr>
            <a:r>
              <a:rPr lang="en-US" sz="2700">
                <a:solidFill>
                  <a:srgbClr val="FFFFFF"/>
                </a:solidFill>
                <a:latin typeface="Muli"/>
              </a:rPr>
              <a:t>Berikut adalah perhitungan manual metode naive bayes menggunakan Excel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86598">
            <a:off x="3827308" y="556740"/>
            <a:ext cx="14163767" cy="11637216"/>
          </a:xfrm>
          <a:custGeom>
            <a:avLst/>
            <a:gdLst/>
            <a:ahLst/>
            <a:cxnLst/>
            <a:rect r="r" b="b" t="t" l="l"/>
            <a:pathLst>
              <a:path h="11637216" w="14163767">
                <a:moveTo>
                  <a:pt x="0" y="0"/>
                </a:moveTo>
                <a:lnTo>
                  <a:pt x="14163767" y="0"/>
                </a:lnTo>
                <a:lnTo>
                  <a:pt x="14163767" y="11637216"/>
                </a:lnTo>
                <a:lnTo>
                  <a:pt x="0" y="11637216"/>
                </a:lnTo>
                <a:lnTo>
                  <a:pt x="0" y="0"/>
                </a:lnTo>
                <a:close/>
              </a:path>
            </a:pathLst>
          </a:custGeom>
          <a:blipFill>
            <a:blip r:embed="rId4">
              <a:extLst>
                <a:ext uri="{96DAC541-7B7A-43D3-8B79-37D633B846F1}">
                  <asvg:svgBlip xmlns:asvg="http://schemas.microsoft.com/office/drawing/2016/SVG/main" r:embed="rId5"/>
                </a:ext>
              </a:extLst>
            </a:blip>
            <a:stretch>
              <a:fillRect l="0" t="0" r="0" b="-21710"/>
            </a:stretch>
          </a:blipFill>
        </p:spPr>
      </p:sp>
      <p:grpSp>
        <p:nvGrpSpPr>
          <p:cNvPr name="Group 5" id="5"/>
          <p:cNvGrpSpPr/>
          <p:nvPr/>
        </p:nvGrpSpPr>
        <p:grpSpPr>
          <a:xfrm rot="0">
            <a:off x="-316834" y="9629775"/>
            <a:ext cx="18921667" cy="1095299"/>
            <a:chOff x="0" y="0"/>
            <a:chExt cx="11212840" cy="649066"/>
          </a:xfrm>
        </p:grpSpPr>
        <p:sp>
          <p:nvSpPr>
            <p:cNvPr name="Freeform 6" id="6"/>
            <p:cNvSpPr/>
            <p:nvPr/>
          </p:nvSpPr>
          <p:spPr>
            <a:xfrm flipH="false" flipV="false" rot="0">
              <a:off x="0" y="0"/>
              <a:ext cx="11212840" cy="649066"/>
            </a:xfrm>
            <a:custGeom>
              <a:avLst/>
              <a:gdLst/>
              <a:ahLst/>
              <a:cxnLst/>
              <a:rect r="r" b="b" t="t" l="l"/>
              <a:pathLst>
                <a:path h="649066" w="11212840">
                  <a:moveTo>
                    <a:pt x="0" y="0"/>
                  </a:moveTo>
                  <a:lnTo>
                    <a:pt x="11212840" y="0"/>
                  </a:lnTo>
                  <a:lnTo>
                    <a:pt x="11212840" y="649066"/>
                  </a:lnTo>
                  <a:lnTo>
                    <a:pt x="0" y="649066"/>
                  </a:lnTo>
                  <a:close/>
                </a:path>
              </a:pathLst>
            </a:custGeom>
            <a:solidFill>
              <a:srgbClr val="004AAD"/>
            </a:solidFill>
          </p:spPr>
        </p:sp>
        <p:sp>
          <p:nvSpPr>
            <p:cNvPr name="TextBox 7" id="7"/>
            <p:cNvSpPr txBox="true"/>
            <p:nvPr/>
          </p:nvSpPr>
          <p:spPr>
            <a:xfrm>
              <a:off x="0" y="-19050"/>
              <a:ext cx="11212840" cy="668116"/>
            </a:xfrm>
            <a:prstGeom prst="rect">
              <a:avLst/>
            </a:prstGeom>
          </p:spPr>
          <p:txBody>
            <a:bodyPr anchor="ctr" rtlCol="false" tIns="50800" lIns="50800" bIns="50800" rIns="50800"/>
            <a:lstStyle/>
            <a:p>
              <a:pPr algn="ctr">
                <a:lnSpc>
                  <a:spcPts val="1399"/>
                </a:lnSpc>
              </a:pPr>
            </a:p>
          </p:txBody>
        </p:sp>
      </p:grpSp>
      <p:grpSp>
        <p:nvGrpSpPr>
          <p:cNvPr name="Group 8" id="8"/>
          <p:cNvGrpSpPr/>
          <p:nvPr/>
        </p:nvGrpSpPr>
        <p:grpSpPr>
          <a:xfrm rot="0">
            <a:off x="529533" y="1209680"/>
            <a:ext cx="17259300" cy="9789355"/>
            <a:chOff x="0" y="0"/>
            <a:chExt cx="1460414" cy="828337"/>
          </a:xfrm>
        </p:grpSpPr>
        <p:sp>
          <p:nvSpPr>
            <p:cNvPr name="Freeform 9" id="9"/>
            <p:cNvSpPr/>
            <p:nvPr/>
          </p:nvSpPr>
          <p:spPr>
            <a:xfrm flipH="false" flipV="false" rot="0">
              <a:off x="0" y="0"/>
              <a:ext cx="1460414" cy="828337"/>
            </a:xfrm>
            <a:custGeom>
              <a:avLst/>
              <a:gdLst/>
              <a:ahLst/>
              <a:cxnLst/>
              <a:rect r="r" b="b" t="t" l="l"/>
              <a:pathLst>
                <a:path h="828337" w="1460414">
                  <a:moveTo>
                    <a:pt x="22428" y="0"/>
                  </a:moveTo>
                  <a:lnTo>
                    <a:pt x="1437986" y="0"/>
                  </a:lnTo>
                  <a:cubicBezTo>
                    <a:pt x="1450373" y="0"/>
                    <a:pt x="1460414" y="10041"/>
                    <a:pt x="1460414" y="22428"/>
                  </a:cubicBezTo>
                  <a:lnTo>
                    <a:pt x="1460414" y="805909"/>
                  </a:lnTo>
                  <a:cubicBezTo>
                    <a:pt x="1460414" y="818295"/>
                    <a:pt x="1450373" y="828337"/>
                    <a:pt x="1437986" y="828337"/>
                  </a:cubicBezTo>
                  <a:lnTo>
                    <a:pt x="22428" y="828337"/>
                  </a:lnTo>
                  <a:cubicBezTo>
                    <a:pt x="10041" y="828337"/>
                    <a:pt x="0" y="818295"/>
                    <a:pt x="0" y="805909"/>
                  </a:cubicBezTo>
                  <a:lnTo>
                    <a:pt x="0" y="22428"/>
                  </a:lnTo>
                  <a:cubicBezTo>
                    <a:pt x="0" y="10041"/>
                    <a:pt x="10041" y="0"/>
                    <a:pt x="22428" y="0"/>
                  </a:cubicBezTo>
                  <a:close/>
                </a:path>
              </a:pathLst>
            </a:custGeom>
            <a:solidFill>
              <a:srgbClr val="449864"/>
            </a:solidFill>
          </p:spPr>
        </p:sp>
        <p:sp>
          <p:nvSpPr>
            <p:cNvPr name="TextBox 10" id="10"/>
            <p:cNvSpPr txBox="true"/>
            <p:nvPr/>
          </p:nvSpPr>
          <p:spPr>
            <a:xfrm>
              <a:off x="0" y="-47625"/>
              <a:ext cx="1460414" cy="875962"/>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238409" y="6375348"/>
            <a:ext cx="1479048" cy="2375981"/>
          </a:xfrm>
          <a:custGeom>
            <a:avLst/>
            <a:gdLst/>
            <a:ahLst/>
            <a:cxnLst/>
            <a:rect r="r" b="b" t="t" l="l"/>
            <a:pathLst>
              <a:path h="2375981" w="1479048">
                <a:moveTo>
                  <a:pt x="0" y="0"/>
                </a:moveTo>
                <a:lnTo>
                  <a:pt x="1479048" y="0"/>
                </a:lnTo>
                <a:lnTo>
                  <a:pt x="1479048" y="2375981"/>
                </a:lnTo>
                <a:lnTo>
                  <a:pt x="0" y="23759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171336" y="4081647"/>
            <a:ext cx="14013793" cy="3312795"/>
          </a:xfrm>
          <a:prstGeom prst="rect">
            <a:avLst/>
          </a:prstGeom>
        </p:spPr>
        <p:txBody>
          <a:bodyPr anchor="t" rtlCol="false" tIns="0" lIns="0" bIns="0" rIns="0">
            <a:spAutoFit/>
          </a:bodyPr>
          <a:lstStyle/>
          <a:p>
            <a:pPr algn="ctr">
              <a:lnSpc>
                <a:spcPts val="3779"/>
              </a:lnSpc>
            </a:pPr>
            <a:r>
              <a:rPr lang="en-US" sz="2700">
                <a:solidFill>
                  <a:srgbClr val="FFFFFF"/>
                </a:solidFill>
                <a:latin typeface="Muli Bold"/>
              </a:rPr>
              <a:t>White box testing adalah metode yang dilakukan untuk menguji struktur internal aplikasi. White box testing ini berfokus pada aliran input dan output melalui sebuah software. Dengan teknik white box testing, kode dari program akan dianalisis apakah ada yang salah atau tidak. </a:t>
            </a:r>
          </a:p>
          <a:p>
            <a:pPr algn="ctr">
              <a:lnSpc>
                <a:spcPts val="3779"/>
              </a:lnSpc>
            </a:pPr>
            <a:r>
              <a:rPr lang="en-US" sz="2700">
                <a:solidFill>
                  <a:srgbClr val="FFFFFF"/>
                </a:solidFill>
                <a:latin typeface="Muli Bold"/>
              </a:rPr>
              <a:t>Jika struktur atau komponen software tersebut masih ada yang salah, maka perlu dilakukan pengecekan ulang dan meng-compile ulang coding tersebut hingga mendapat hasil yang diharapkan.</a:t>
            </a:r>
          </a:p>
        </p:txBody>
      </p:sp>
      <p:grpSp>
        <p:nvGrpSpPr>
          <p:cNvPr name="Group 13" id="13"/>
          <p:cNvGrpSpPr/>
          <p:nvPr/>
        </p:nvGrpSpPr>
        <p:grpSpPr>
          <a:xfrm rot="0">
            <a:off x="12430112" y="802107"/>
            <a:ext cx="1091832" cy="109183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004AAD"/>
              </a:solidFill>
              <a:prstDash val="lgDash"/>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1399"/>
                </a:lnSpc>
              </a:pPr>
            </a:p>
          </p:txBody>
        </p:sp>
      </p:grpSp>
      <p:sp>
        <p:nvSpPr>
          <p:cNvPr name="Freeform 16" id="16"/>
          <p:cNvSpPr/>
          <p:nvPr/>
        </p:nvSpPr>
        <p:spPr>
          <a:xfrm flipH="false" flipV="false" rot="0">
            <a:off x="16379331" y="6631114"/>
            <a:ext cx="1398514" cy="1398514"/>
          </a:xfrm>
          <a:custGeom>
            <a:avLst/>
            <a:gdLst/>
            <a:ahLst/>
            <a:cxnLst/>
            <a:rect r="r" b="b" t="t" l="l"/>
            <a:pathLst>
              <a:path h="1398514" w="1398514">
                <a:moveTo>
                  <a:pt x="0" y="0"/>
                </a:moveTo>
                <a:lnTo>
                  <a:pt x="1398514" y="0"/>
                </a:lnTo>
                <a:lnTo>
                  <a:pt x="1398514" y="1398514"/>
                </a:lnTo>
                <a:lnTo>
                  <a:pt x="0" y="1398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2914167">
            <a:off x="15970000" y="3425282"/>
            <a:ext cx="2217176" cy="1269333"/>
          </a:xfrm>
          <a:custGeom>
            <a:avLst/>
            <a:gdLst/>
            <a:ahLst/>
            <a:cxnLst/>
            <a:rect r="r" b="b" t="t" l="l"/>
            <a:pathLst>
              <a:path h="1269333" w="2217176">
                <a:moveTo>
                  <a:pt x="0" y="0"/>
                </a:moveTo>
                <a:lnTo>
                  <a:pt x="2217176" y="0"/>
                </a:lnTo>
                <a:lnTo>
                  <a:pt x="2217176" y="1269333"/>
                </a:lnTo>
                <a:lnTo>
                  <a:pt x="0" y="12693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5400000">
            <a:off x="8202356" y="-1604227"/>
            <a:ext cx="1368517" cy="6634372"/>
            <a:chOff x="0" y="0"/>
            <a:chExt cx="347940" cy="1686764"/>
          </a:xfrm>
        </p:grpSpPr>
        <p:sp>
          <p:nvSpPr>
            <p:cNvPr name="Freeform 19" id="19"/>
            <p:cNvSpPr/>
            <p:nvPr/>
          </p:nvSpPr>
          <p:spPr>
            <a:xfrm flipH="false" flipV="false" rot="0">
              <a:off x="0" y="0"/>
              <a:ext cx="347940" cy="1686764"/>
            </a:xfrm>
            <a:custGeom>
              <a:avLst/>
              <a:gdLst/>
              <a:ahLst/>
              <a:cxnLst/>
              <a:rect r="r" b="b" t="t" l="l"/>
              <a:pathLst>
                <a:path h="1686764" w="347940">
                  <a:moveTo>
                    <a:pt x="169715" y="0"/>
                  </a:moveTo>
                  <a:lnTo>
                    <a:pt x="178225" y="0"/>
                  </a:lnTo>
                  <a:cubicBezTo>
                    <a:pt x="223237" y="0"/>
                    <a:pt x="266404" y="17881"/>
                    <a:pt x="298232" y="49708"/>
                  </a:cubicBezTo>
                  <a:cubicBezTo>
                    <a:pt x="330060" y="81536"/>
                    <a:pt x="347940" y="124704"/>
                    <a:pt x="347940" y="169715"/>
                  </a:cubicBezTo>
                  <a:lnTo>
                    <a:pt x="347940" y="1517049"/>
                  </a:lnTo>
                  <a:cubicBezTo>
                    <a:pt x="347940" y="1562060"/>
                    <a:pt x="330060" y="1605228"/>
                    <a:pt x="298232" y="1637055"/>
                  </a:cubicBezTo>
                  <a:cubicBezTo>
                    <a:pt x="266404" y="1668883"/>
                    <a:pt x="223237" y="1686764"/>
                    <a:pt x="178225" y="1686764"/>
                  </a:cubicBezTo>
                  <a:lnTo>
                    <a:pt x="169715" y="1686764"/>
                  </a:lnTo>
                  <a:cubicBezTo>
                    <a:pt x="124704" y="1686764"/>
                    <a:pt x="81536" y="1668883"/>
                    <a:pt x="49708" y="1637055"/>
                  </a:cubicBezTo>
                  <a:cubicBezTo>
                    <a:pt x="17881" y="1605228"/>
                    <a:pt x="0" y="1562060"/>
                    <a:pt x="0" y="1517049"/>
                  </a:cubicBezTo>
                  <a:lnTo>
                    <a:pt x="0" y="169715"/>
                  </a:lnTo>
                  <a:cubicBezTo>
                    <a:pt x="0" y="124704"/>
                    <a:pt x="17881" y="81536"/>
                    <a:pt x="49708" y="49708"/>
                  </a:cubicBezTo>
                  <a:cubicBezTo>
                    <a:pt x="81536" y="17881"/>
                    <a:pt x="124704" y="0"/>
                    <a:pt x="169715" y="0"/>
                  </a:cubicBezTo>
                  <a:close/>
                </a:path>
              </a:pathLst>
            </a:custGeom>
            <a:solidFill>
              <a:srgbClr val="E99842"/>
            </a:solidFill>
            <a:ln cap="rnd">
              <a:noFill/>
              <a:prstDash val="solid"/>
              <a:round/>
            </a:ln>
          </p:spPr>
        </p:sp>
        <p:sp>
          <p:nvSpPr>
            <p:cNvPr name="TextBox 20" id="20"/>
            <p:cNvSpPr txBox="true"/>
            <p:nvPr/>
          </p:nvSpPr>
          <p:spPr>
            <a:xfrm>
              <a:off x="0" y="-38100"/>
              <a:ext cx="347940" cy="1724864"/>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4187786" y="1319990"/>
            <a:ext cx="9397657" cy="573949"/>
          </a:xfrm>
          <a:prstGeom prst="rect">
            <a:avLst/>
          </a:prstGeom>
        </p:spPr>
        <p:txBody>
          <a:bodyPr anchor="t" rtlCol="false" tIns="0" lIns="0" bIns="0" rIns="0">
            <a:spAutoFit/>
          </a:bodyPr>
          <a:lstStyle/>
          <a:p>
            <a:pPr algn="ctr">
              <a:lnSpc>
                <a:spcPts val="4759"/>
              </a:lnSpc>
              <a:spcBef>
                <a:spcPct val="0"/>
              </a:spcBef>
            </a:pPr>
            <a:r>
              <a:rPr lang="en-US" sz="3399">
                <a:solidFill>
                  <a:srgbClr val="FAFAFA"/>
                </a:solidFill>
                <a:latin typeface="Garet Bold"/>
              </a:rPr>
              <a:t>White Box Testing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5031" y="-131203"/>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09767" y="-145061"/>
            <a:ext cx="10563264" cy="10563264"/>
          </a:xfrm>
          <a:custGeom>
            <a:avLst/>
            <a:gdLst/>
            <a:ahLst/>
            <a:cxnLst/>
            <a:rect r="r" b="b" t="t" l="l"/>
            <a:pathLst>
              <a:path h="10563264" w="10563264">
                <a:moveTo>
                  <a:pt x="0" y="0"/>
                </a:moveTo>
                <a:lnTo>
                  <a:pt x="10563264" y="0"/>
                </a:lnTo>
                <a:lnTo>
                  <a:pt x="10563264" y="10563264"/>
                </a:lnTo>
                <a:lnTo>
                  <a:pt x="0" y="1056326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86598">
            <a:off x="3827308" y="556740"/>
            <a:ext cx="14163767" cy="11637216"/>
          </a:xfrm>
          <a:custGeom>
            <a:avLst/>
            <a:gdLst/>
            <a:ahLst/>
            <a:cxnLst/>
            <a:rect r="r" b="b" t="t" l="l"/>
            <a:pathLst>
              <a:path h="11637216" w="14163767">
                <a:moveTo>
                  <a:pt x="0" y="0"/>
                </a:moveTo>
                <a:lnTo>
                  <a:pt x="14163767" y="0"/>
                </a:lnTo>
                <a:lnTo>
                  <a:pt x="14163767" y="11637216"/>
                </a:lnTo>
                <a:lnTo>
                  <a:pt x="0" y="11637216"/>
                </a:lnTo>
                <a:lnTo>
                  <a:pt x="0" y="0"/>
                </a:lnTo>
                <a:close/>
              </a:path>
            </a:pathLst>
          </a:custGeom>
          <a:blipFill>
            <a:blip r:embed="rId4">
              <a:extLst>
                <a:ext uri="{96DAC541-7B7A-43D3-8B79-37D633B846F1}">
                  <asvg:svgBlip xmlns:asvg="http://schemas.microsoft.com/office/drawing/2016/SVG/main" r:embed="rId5"/>
                </a:ext>
              </a:extLst>
            </a:blip>
            <a:stretch>
              <a:fillRect l="0" t="0" r="0" b="-21710"/>
            </a:stretch>
          </a:blipFill>
        </p:spPr>
      </p:sp>
      <p:grpSp>
        <p:nvGrpSpPr>
          <p:cNvPr name="Group 5" id="5"/>
          <p:cNvGrpSpPr/>
          <p:nvPr/>
        </p:nvGrpSpPr>
        <p:grpSpPr>
          <a:xfrm rot="0">
            <a:off x="-316834" y="9629775"/>
            <a:ext cx="18921667" cy="1095299"/>
            <a:chOff x="0" y="0"/>
            <a:chExt cx="11212840" cy="649066"/>
          </a:xfrm>
        </p:grpSpPr>
        <p:sp>
          <p:nvSpPr>
            <p:cNvPr name="Freeform 6" id="6"/>
            <p:cNvSpPr/>
            <p:nvPr/>
          </p:nvSpPr>
          <p:spPr>
            <a:xfrm flipH="false" flipV="false" rot="0">
              <a:off x="0" y="0"/>
              <a:ext cx="11212840" cy="649066"/>
            </a:xfrm>
            <a:custGeom>
              <a:avLst/>
              <a:gdLst/>
              <a:ahLst/>
              <a:cxnLst/>
              <a:rect r="r" b="b" t="t" l="l"/>
              <a:pathLst>
                <a:path h="649066" w="11212840">
                  <a:moveTo>
                    <a:pt x="0" y="0"/>
                  </a:moveTo>
                  <a:lnTo>
                    <a:pt x="11212840" y="0"/>
                  </a:lnTo>
                  <a:lnTo>
                    <a:pt x="11212840" y="649066"/>
                  </a:lnTo>
                  <a:lnTo>
                    <a:pt x="0" y="649066"/>
                  </a:lnTo>
                  <a:close/>
                </a:path>
              </a:pathLst>
            </a:custGeom>
            <a:solidFill>
              <a:srgbClr val="004AAD"/>
            </a:solidFill>
          </p:spPr>
        </p:sp>
        <p:sp>
          <p:nvSpPr>
            <p:cNvPr name="TextBox 7" id="7"/>
            <p:cNvSpPr txBox="true"/>
            <p:nvPr/>
          </p:nvSpPr>
          <p:spPr>
            <a:xfrm>
              <a:off x="0" y="-19050"/>
              <a:ext cx="11212840" cy="668116"/>
            </a:xfrm>
            <a:prstGeom prst="rect">
              <a:avLst/>
            </a:prstGeom>
          </p:spPr>
          <p:txBody>
            <a:bodyPr anchor="ctr" rtlCol="false" tIns="50800" lIns="50800" bIns="50800" rIns="50800"/>
            <a:lstStyle/>
            <a:p>
              <a:pPr algn="ctr">
                <a:lnSpc>
                  <a:spcPts val="1399"/>
                </a:lnSpc>
              </a:pPr>
            </a:p>
          </p:txBody>
        </p:sp>
      </p:grpSp>
      <p:grpSp>
        <p:nvGrpSpPr>
          <p:cNvPr name="Group 8" id="8"/>
          <p:cNvGrpSpPr/>
          <p:nvPr/>
        </p:nvGrpSpPr>
        <p:grpSpPr>
          <a:xfrm rot="0">
            <a:off x="529533" y="1209680"/>
            <a:ext cx="17259300" cy="9789355"/>
            <a:chOff x="0" y="0"/>
            <a:chExt cx="1460414" cy="828337"/>
          </a:xfrm>
        </p:grpSpPr>
        <p:sp>
          <p:nvSpPr>
            <p:cNvPr name="Freeform 9" id="9"/>
            <p:cNvSpPr/>
            <p:nvPr/>
          </p:nvSpPr>
          <p:spPr>
            <a:xfrm flipH="false" flipV="false" rot="0">
              <a:off x="0" y="0"/>
              <a:ext cx="1460414" cy="828337"/>
            </a:xfrm>
            <a:custGeom>
              <a:avLst/>
              <a:gdLst/>
              <a:ahLst/>
              <a:cxnLst/>
              <a:rect r="r" b="b" t="t" l="l"/>
              <a:pathLst>
                <a:path h="828337" w="1460414">
                  <a:moveTo>
                    <a:pt x="22428" y="0"/>
                  </a:moveTo>
                  <a:lnTo>
                    <a:pt x="1437986" y="0"/>
                  </a:lnTo>
                  <a:cubicBezTo>
                    <a:pt x="1450373" y="0"/>
                    <a:pt x="1460414" y="10041"/>
                    <a:pt x="1460414" y="22428"/>
                  </a:cubicBezTo>
                  <a:lnTo>
                    <a:pt x="1460414" y="805909"/>
                  </a:lnTo>
                  <a:cubicBezTo>
                    <a:pt x="1460414" y="818295"/>
                    <a:pt x="1450373" y="828337"/>
                    <a:pt x="1437986" y="828337"/>
                  </a:cubicBezTo>
                  <a:lnTo>
                    <a:pt x="22428" y="828337"/>
                  </a:lnTo>
                  <a:cubicBezTo>
                    <a:pt x="10041" y="828337"/>
                    <a:pt x="0" y="818295"/>
                    <a:pt x="0" y="805909"/>
                  </a:cubicBezTo>
                  <a:lnTo>
                    <a:pt x="0" y="22428"/>
                  </a:lnTo>
                  <a:cubicBezTo>
                    <a:pt x="0" y="10041"/>
                    <a:pt x="10041" y="0"/>
                    <a:pt x="22428" y="0"/>
                  </a:cubicBezTo>
                  <a:close/>
                </a:path>
              </a:pathLst>
            </a:custGeom>
            <a:solidFill>
              <a:srgbClr val="449864"/>
            </a:solidFill>
          </p:spPr>
        </p:sp>
        <p:sp>
          <p:nvSpPr>
            <p:cNvPr name="TextBox 10" id="10"/>
            <p:cNvSpPr txBox="true"/>
            <p:nvPr/>
          </p:nvSpPr>
          <p:spPr>
            <a:xfrm>
              <a:off x="0" y="-47625"/>
              <a:ext cx="1460414" cy="875962"/>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238409" y="6375348"/>
            <a:ext cx="1479048" cy="2375981"/>
          </a:xfrm>
          <a:custGeom>
            <a:avLst/>
            <a:gdLst/>
            <a:ahLst/>
            <a:cxnLst/>
            <a:rect r="r" b="b" t="t" l="l"/>
            <a:pathLst>
              <a:path h="2375981" w="1479048">
                <a:moveTo>
                  <a:pt x="0" y="0"/>
                </a:moveTo>
                <a:lnTo>
                  <a:pt x="1479048" y="0"/>
                </a:lnTo>
                <a:lnTo>
                  <a:pt x="1479048" y="2375981"/>
                </a:lnTo>
                <a:lnTo>
                  <a:pt x="0" y="23759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263373" y="2269810"/>
            <a:ext cx="10712655" cy="7630996"/>
          </a:xfrm>
          <a:prstGeom prst="rect">
            <a:avLst/>
          </a:prstGeom>
        </p:spPr>
        <p:txBody>
          <a:bodyPr anchor="t" rtlCol="false" tIns="0" lIns="0" bIns="0" rIns="0">
            <a:spAutoFit/>
          </a:bodyPr>
          <a:lstStyle/>
          <a:p>
            <a:pPr algn="ctr">
              <a:lnSpc>
                <a:spcPts val="2889"/>
              </a:lnSpc>
            </a:pPr>
          </a:p>
          <a:p>
            <a:pPr algn="ctr">
              <a:lnSpc>
                <a:spcPts val="2889"/>
              </a:lnSpc>
            </a:pPr>
            <a:r>
              <a:rPr lang="en-US" sz="2063">
                <a:solidFill>
                  <a:srgbClr val="FFFFFF"/>
                </a:solidFill>
                <a:latin typeface="Muli Bold"/>
              </a:rPr>
              <a:t>Beberapa teknik white box testing tersebut adalah sebagai berikut.</a:t>
            </a:r>
          </a:p>
          <a:p>
            <a:pPr>
              <a:lnSpc>
                <a:spcPts val="2889"/>
              </a:lnSpc>
            </a:pPr>
            <a:r>
              <a:rPr lang="en-US" sz="2063">
                <a:solidFill>
                  <a:srgbClr val="FFFFFF"/>
                </a:solidFill>
                <a:latin typeface="Muli Bold"/>
              </a:rPr>
              <a:t>1. Statement coverage</a:t>
            </a:r>
          </a:p>
          <a:p>
            <a:pPr>
              <a:lnSpc>
                <a:spcPts val="2889"/>
              </a:lnSpc>
            </a:pPr>
            <a:r>
              <a:rPr lang="en-US" sz="2063">
                <a:solidFill>
                  <a:srgbClr val="FFFFFF"/>
                </a:solidFill>
                <a:latin typeface="Muli Bold"/>
              </a:rPr>
              <a:t>Statement coverage adalah teknik yang dilakukan untuk melewati semua pernyataan setidaknya satu kali. Setiap jalur coding akan diuji.</a:t>
            </a:r>
          </a:p>
          <a:p>
            <a:pPr>
              <a:lnSpc>
                <a:spcPts val="2889"/>
              </a:lnSpc>
            </a:pPr>
            <a:r>
              <a:rPr lang="en-US" sz="2063">
                <a:solidFill>
                  <a:srgbClr val="FFFFFF"/>
                </a:solidFill>
                <a:latin typeface="Muli Bold"/>
              </a:rPr>
              <a:t>2. Branch coverage</a:t>
            </a:r>
          </a:p>
          <a:p>
            <a:pPr>
              <a:lnSpc>
                <a:spcPts val="2889"/>
              </a:lnSpc>
            </a:pPr>
            <a:r>
              <a:rPr lang="en-US" sz="2063">
                <a:solidFill>
                  <a:srgbClr val="FFFFFF"/>
                </a:solidFill>
                <a:latin typeface="Muli Bold"/>
              </a:rPr>
              <a:t>Branch coverage dalam white box testing adalah teknik yang dirancang agar setiap cabang dilewati setidaknya satu kali. </a:t>
            </a:r>
          </a:p>
          <a:p>
            <a:pPr>
              <a:lnSpc>
                <a:spcPts val="2889"/>
              </a:lnSpc>
            </a:pPr>
            <a:r>
              <a:rPr lang="en-US" sz="2063">
                <a:solidFill>
                  <a:srgbClr val="FFFFFF"/>
                </a:solidFill>
                <a:latin typeface="Muli Bold"/>
              </a:rPr>
              <a:t>3. Condition coverage</a:t>
            </a:r>
          </a:p>
          <a:p>
            <a:pPr>
              <a:lnSpc>
                <a:spcPts val="2889"/>
              </a:lnSpc>
            </a:pPr>
            <a:r>
              <a:rPr lang="en-US" sz="2063">
                <a:solidFill>
                  <a:srgbClr val="FFFFFF"/>
                </a:solidFill>
                <a:latin typeface="Muli Bold"/>
              </a:rPr>
              <a:t>Dalam teknik yang satu ini, semua kondisi harus diuji untuk menghasilkan nilai TRUE atau FALSE.</a:t>
            </a:r>
          </a:p>
          <a:p>
            <a:pPr>
              <a:lnSpc>
                <a:spcPts val="2889"/>
              </a:lnSpc>
            </a:pPr>
            <a:r>
              <a:rPr lang="en-US" sz="2063">
                <a:solidFill>
                  <a:srgbClr val="FFFFFF"/>
                </a:solidFill>
                <a:latin typeface="Muli Bold"/>
              </a:rPr>
              <a:t>4. Multiple condition coverage</a:t>
            </a:r>
          </a:p>
          <a:p>
            <a:pPr>
              <a:lnSpc>
                <a:spcPts val="2889"/>
              </a:lnSpc>
            </a:pPr>
            <a:r>
              <a:rPr lang="en-US" sz="2063">
                <a:solidFill>
                  <a:srgbClr val="FFFFFF"/>
                </a:solidFill>
                <a:latin typeface="Muli Bold"/>
              </a:rPr>
              <a:t>Multiple condition coverage adalah teknik yang dilakukan untuk menguji semua kombinasi yang mungkin dari berbagai kondisi yang ada. Semua kombinasi tersebut harus diuji setidaknya satu kali.</a:t>
            </a:r>
          </a:p>
          <a:p>
            <a:pPr>
              <a:lnSpc>
                <a:spcPts val="2889"/>
              </a:lnSpc>
            </a:pPr>
            <a:r>
              <a:rPr lang="en-US" sz="2063">
                <a:solidFill>
                  <a:srgbClr val="FFFFFF"/>
                </a:solidFill>
                <a:latin typeface="Muli Bold"/>
              </a:rPr>
              <a:t>5. Basis path testing</a:t>
            </a:r>
          </a:p>
          <a:p>
            <a:pPr>
              <a:lnSpc>
                <a:spcPts val="2889"/>
              </a:lnSpc>
            </a:pPr>
            <a:r>
              <a:rPr lang="en-US" sz="2063">
                <a:solidFill>
                  <a:srgbClr val="FFFFFF"/>
                </a:solidFill>
                <a:latin typeface="Muli Bold"/>
              </a:rPr>
              <a:t>Basis path testing dalam white box testing adalah pengukuran kompleksitas kode program dan pendefinisian alur yang akan dieksekusi. </a:t>
            </a:r>
          </a:p>
          <a:p>
            <a:pPr>
              <a:lnSpc>
                <a:spcPts val="2889"/>
              </a:lnSpc>
            </a:pPr>
            <a:r>
              <a:rPr lang="en-US" sz="2063">
                <a:solidFill>
                  <a:srgbClr val="FFFFFF"/>
                </a:solidFill>
                <a:latin typeface="Muli Bold"/>
              </a:rPr>
              <a:t>6. Loop testing</a:t>
            </a:r>
          </a:p>
          <a:p>
            <a:pPr>
              <a:lnSpc>
                <a:spcPts val="2889"/>
              </a:lnSpc>
            </a:pPr>
            <a:r>
              <a:rPr lang="en-US" sz="2063">
                <a:solidFill>
                  <a:srgbClr val="FFFFFF"/>
                </a:solidFill>
                <a:latin typeface="Muli Bold"/>
              </a:rPr>
              <a:t>Pengujian ini yang wajib dilakukan untuk menguji berbagai perulangan/looping yang ada dalam program, seperti do-while, for, dan while.</a:t>
            </a:r>
          </a:p>
        </p:txBody>
      </p:sp>
      <p:grpSp>
        <p:nvGrpSpPr>
          <p:cNvPr name="Group 13" id="13"/>
          <p:cNvGrpSpPr/>
          <p:nvPr/>
        </p:nvGrpSpPr>
        <p:grpSpPr>
          <a:xfrm rot="0">
            <a:off x="12430112" y="802107"/>
            <a:ext cx="1091832" cy="109183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004AAD"/>
              </a:solidFill>
              <a:prstDash val="lgDash"/>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1399"/>
                </a:lnSpc>
              </a:pPr>
            </a:p>
          </p:txBody>
        </p:sp>
      </p:grpSp>
      <p:sp>
        <p:nvSpPr>
          <p:cNvPr name="Freeform 16" id="16"/>
          <p:cNvSpPr/>
          <p:nvPr/>
        </p:nvSpPr>
        <p:spPr>
          <a:xfrm flipH="false" flipV="false" rot="0">
            <a:off x="16379331" y="6631114"/>
            <a:ext cx="1398514" cy="1398514"/>
          </a:xfrm>
          <a:custGeom>
            <a:avLst/>
            <a:gdLst/>
            <a:ahLst/>
            <a:cxnLst/>
            <a:rect r="r" b="b" t="t" l="l"/>
            <a:pathLst>
              <a:path h="1398514" w="1398514">
                <a:moveTo>
                  <a:pt x="0" y="0"/>
                </a:moveTo>
                <a:lnTo>
                  <a:pt x="1398514" y="0"/>
                </a:lnTo>
                <a:lnTo>
                  <a:pt x="1398514" y="1398514"/>
                </a:lnTo>
                <a:lnTo>
                  <a:pt x="0" y="1398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2914167">
            <a:off x="15970000" y="3425282"/>
            <a:ext cx="2217176" cy="1269333"/>
          </a:xfrm>
          <a:custGeom>
            <a:avLst/>
            <a:gdLst/>
            <a:ahLst/>
            <a:cxnLst/>
            <a:rect r="r" b="b" t="t" l="l"/>
            <a:pathLst>
              <a:path h="1269333" w="2217176">
                <a:moveTo>
                  <a:pt x="0" y="0"/>
                </a:moveTo>
                <a:lnTo>
                  <a:pt x="2217176" y="0"/>
                </a:lnTo>
                <a:lnTo>
                  <a:pt x="2217176" y="1269333"/>
                </a:lnTo>
                <a:lnTo>
                  <a:pt x="0" y="12693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5400000">
            <a:off x="8202356" y="-1604227"/>
            <a:ext cx="1368517" cy="6634372"/>
            <a:chOff x="0" y="0"/>
            <a:chExt cx="347940" cy="1686764"/>
          </a:xfrm>
        </p:grpSpPr>
        <p:sp>
          <p:nvSpPr>
            <p:cNvPr name="Freeform 19" id="19"/>
            <p:cNvSpPr/>
            <p:nvPr/>
          </p:nvSpPr>
          <p:spPr>
            <a:xfrm flipH="false" flipV="false" rot="0">
              <a:off x="0" y="0"/>
              <a:ext cx="347940" cy="1686764"/>
            </a:xfrm>
            <a:custGeom>
              <a:avLst/>
              <a:gdLst/>
              <a:ahLst/>
              <a:cxnLst/>
              <a:rect r="r" b="b" t="t" l="l"/>
              <a:pathLst>
                <a:path h="1686764" w="347940">
                  <a:moveTo>
                    <a:pt x="169715" y="0"/>
                  </a:moveTo>
                  <a:lnTo>
                    <a:pt x="178225" y="0"/>
                  </a:lnTo>
                  <a:cubicBezTo>
                    <a:pt x="223237" y="0"/>
                    <a:pt x="266404" y="17881"/>
                    <a:pt x="298232" y="49708"/>
                  </a:cubicBezTo>
                  <a:cubicBezTo>
                    <a:pt x="330060" y="81536"/>
                    <a:pt x="347940" y="124704"/>
                    <a:pt x="347940" y="169715"/>
                  </a:cubicBezTo>
                  <a:lnTo>
                    <a:pt x="347940" y="1517049"/>
                  </a:lnTo>
                  <a:cubicBezTo>
                    <a:pt x="347940" y="1562060"/>
                    <a:pt x="330060" y="1605228"/>
                    <a:pt x="298232" y="1637055"/>
                  </a:cubicBezTo>
                  <a:cubicBezTo>
                    <a:pt x="266404" y="1668883"/>
                    <a:pt x="223237" y="1686764"/>
                    <a:pt x="178225" y="1686764"/>
                  </a:cubicBezTo>
                  <a:lnTo>
                    <a:pt x="169715" y="1686764"/>
                  </a:lnTo>
                  <a:cubicBezTo>
                    <a:pt x="124704" y="1686764"/>
                    <a:pt x="81536" y="1668883"/>
                    <a:pt x="49708" y="1637055"/>
                  </a:cubicBezTo>
                  <a:cubicBezTo>
                    <a:pt x="17881" y="1605228"/>
                    <a:pt x="0" y="1562060"/>
                    <a:pt x="0" y="1517049"/>
                  </a:cubicBezTo>
                  <a:lnTo>
                    <a:pt x="0" y="169715"/>
                  </a:lnTo>
                  <a:cubicBezTo>
                    <a:pt x="0" y="124704"/>
                    <a:pt x="17881" y="81536"/>
                    <a:pt x="49708" y="49708"/>
                  </a:cubicBezTo>
                  <a:cubicBezTo>
                    <a:pt x="81536" y="17881"/>
                    <a:pt x="124704" y="0"/>
                    <a:pt x="169715" y="0"/>
                  </a:cubicBezTo>
                  <a:close/>
                </a:path>
              </a:pathLst>
            </a:custGeom>
            <a:solidFill>
              <a:srgbClr val="E99842"/>
            </a:solidFill>
            <a:ln cap="rnd">
              <a:noFill/>
              <a:prstDash val="solid"/>
              <a:round/>
            </a:ln>
          </p:spPr>
        </p:sp>
        <p:sp>
          <p:nvSpPr>
            <p:cNvPr name="TextBox 20" id="20"/>
            <p:cNvSpPr txBox="true"/>
            <p:nvPr/>
          </p:nvSpPr>
          <p:spPr>
            <a:xfrm>
              <a:off x="0" y="-38100"/>
              <a:ext cx="347940" cy="1724864"/>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4187786" y="1319990"/>
            <a:ext cx="9397657" cy="573949"/>
          </a:xfrm>
          <a:prstGeom prst="rect">
            <a:avLst/>
          </a:prstGeom>
        </p:spPr>
        <p:txBody>
          <a:bodyPr anchor="t" rtlCol="false" tIns="0" lIns="0" bIns="0" rIns="0">
            <a:spAutoFit/>
          </a:bodyPr>
          <a:lstStyle/>
          <a:p>
            <a:pPr algn="ctr">
              <a:lnSpc>
                <a:spcPts val="4759"/>
              </a:lnSpc>
              <a:spcBef>
                <a:spcPct val="0"/>
              </a:spcBef>
            </a:pPr>
            <a:r>
              <a:rPr lang="en-US" sz="3399">
                <a:solidFill>
                  <a:srgbClr val="FAFAFA"/>
                </a:solidFill>
                <a:latin typeface="Garet Bold"/>
              </a:rPr>
              <a:t>Teknik White Box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DAF0C0ZR-NU</dc:identifier>
  <dcterms:modified xsi:type="dcterms:W3CDTF">2011-08-01T06:04:30Z</dcterms:modified>
  <cp:revision>1</cp:revision>
  <dc:title>Presentasi RPL 15Nov</dc:title>
</cp:coreProperties>
</file>